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968231" cy="25700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5175727" y="0"/>
            <a:ext cx="3968231" cy="25700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4886411"/>
            <a:ext cx="3968231" cy="25700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5175727" y="4886411"/>
            <a:ext cx="3968231" cy="25700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CEAB358-2E9B-4763-8FB0-39BACD06A4A1}" type="slidenum"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84935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962520" cy="257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lv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Дата 2"/>
          <p:cNvSpPr txBox="1">
            <a:spLocks noGrp="1"/>
          </p:cNvSpPr>
          <p:nvPr>
            <p:ph type="dt" idx="1"/>
          </p:nvPr>
        </p:nvSpPr>
        <p:spPr>
          <a:xfrm>
            <a:off x="5180040" y="0"/>
            <a:ext cx="3962520" cy="257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680" y="385920"/>
            <a:ext cx="3429000" cy="192887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Заметки 4"/>
          <p:cNvSpPr txBox="1">
            <a:spLocks noGrp="1"/>
          </p:cNvSpPr>
          <p:nvPr>
            <p:ph type="body" sz="quarter" idx="3"/>
          </p:nvPr>
        </p:nvSpPr>
        <p:spPr>
          <a:xfrm>
            <a:off x="914400" y="2443320"/>
            <a:ext cx="7315200" cy="23144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4884840"/>
            <a:ext cx="3962520" cy="257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lv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5180040" y="4884840"/>
            <a:ext cx="3962520" cy="257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A1E08B46-AE84-475C-8D4C-2329AF38B85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Lucida Sans" pitchFamily="2"/>
      </a:defRPr>
    </a:lvl1pPr>
    <a:lvl2pPr marL="457200" marR="0" lvl="1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Lucida Sans" pitchFamily="2"/>
      </a:defRPr>
    </a:lvl2pPr>
    <a:lvl3pPr marL="914400" marR="0" lvl="2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Lucida Sans" pitchFamily="2"/>
      </a:defRPr>
    </a:lvl3pPr>
    <a:lvl4pPr marL="1371599" marR="0" lvl="3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Lucida Sans" pitchFamily="2"/>
      </a:defRPr>
    </a:lvl4pPr>
    <a:lvl5pPr marL="1828800" marR="0" lvl="4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Lucida Sans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57500" y="385763"/>
            <a:ext cx="3429000" cy="1928812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57500" y="385763"/>
            <a:ext cx="3429000" cy="1928812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34CA664-B9C8-4DAD-803E-DC246405BA6D}" type="datetime1">
              <a:rPr lang="ru-RU"/>
              <a:pPr lvl="0"/>
              <a:t>20.06.2023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857500" y="385763"/>
            <a:ext cx="3429000" cy="1928812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ru-RU" sz="2000">
              <a:latin typeface="Liberation Sans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5180040" y="4884840"/>
            <a:ext cx="3962520" cy="257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B7DAE95-1E38-420E-A772-425DE4D65F9D}" type="slidenum">
              <a:t>9</a:t>
            </a:fld>
            <a:endParaRPr lang="ru-RU" sz="12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685799" y="1594440"/>
            <a:ext cx="7772400" cy="10800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subTitle" idx="4294967295"/>
          </p:nvPr>
        </p:nvSpPr>
        <p:spPr>
          <a:xfrm>
            <a:off x="1371599" y="2880360"/>
            <a:ext cx="6400799" cy="1285919"/>
          </a:xfrm>
        </p:spPr>
        <p:txBody>
          <a:bodyPr/>
          <a:lstStyle>
            <a:lvl1pPr marL="0" marR="0" indent="0" algn="ctr">
              <a:defRPr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214000-115A-48D7-99D4-BD0372F0F0DE}" type="datetime1">
              <a:rPr lang="en-US"/>
              <a:pPr lvl="0"/>
              <a:t>6/20/2023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FC40B9-93BE-457F-A2FC-A1068DB8DD6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5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0FAD7F-A983-4D7D-9E6B-644276C57468}" type="datetime1">
              <a:rPr lang="en-US"/>
              <a:pPr lvl="0"/>
              <a:t>6/20/2023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724EEB-9174-47DF-B6E5-5CBB0A4BFA7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title" idx="4294967295"/>
          </p:nvPr>
        </p:nvSpPr>
        <p:spPr>
          <a:xfrm>
            <a:off x="457200" y="1182960"/>
            <a:ext cx="3977640" cy="3394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title" idx="4294967295"/>
          </p:nvPr>
        </p:nvSpPr>
        <p:spPr>
          <a:xfrm>
            <a:off x="4709160" y="1182960"/>
            <a:ext cx="3977640" cy="3394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1B0366-975D-4E87-927D-7532FB57A870}" type="datetime1">
              <a:rPr lang="en-US"/>
              <a:pPr lvl="0"/>
              <a:t>6/20/2023</a:t>
            </a:fld>
            <a:endParaRPr lang="en-US"/>
          </a:p>
        </p:txBody>
      </p:sp>
      <p:sp>
        <p:nvSpPr>
          <p:cNvPr id="7" name="Hold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608738-26C5-4E51-B281-702A53947D9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8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D8E49A-D881-4E4A-BF6E-6FD9EC6AF82F}" type="datetime1">
              <a:rPr lang="en-US"/>
              <a:pPr lvl="0"/>
              <a:t>6/20/2023</a:t>
            </a:fld>
            <a:endParaRPr lang="en-US"/>
          </a:p>
        </p:txBody>
      </p:sp>
      <p:sp>
        <p:nvSpPr>
          <p:cNvPr id="5" name="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60981E-8FBC-4114-ACF2-5B959E5D6B41}" type="slidenum">
              <a:t>‹#›</a:t>
            </a:fld>
            <a:endParaRPr lang="ru-RU"/>
          </a:p>
        </p:txBody>
      </p:sp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203480"/>
            <a:ext cx="8229240" cy="2982600"/>
          </a:xfrm>
        </p:spPr>
        <p:txBody>
          <a:bodyPr/>
          <a:lstStyle>
            <a:lvl1pPr>
              <a:spcBef>
                <a:spcPts val="1417"/>
              </a:spcBef>
              <a:spcAft>
                <a:spcPts val="0"/>
              </a:spcAft>
              <a:defRPr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6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F5282E-CA7E-4EE9-A0AF-2F9D1AAA55AA}" type="datetime1">
              <a:rPr lang="en-US"/>
              <a:pPr lvl="0"/>
              <a:t>6/20/2023</a:t>
            </a:fld>
            <a:endParaRPr lang="en-US"/>
          </a:p>
        </p:txBody>
      </p:sp>
      <p:sp>
        <p:nvSpPr>
          <p:cNvPr id="4" name="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2957A8-C528-4A50-860A-994BAC412B3A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0" cy="858240"/>
          </a:xfrm>
        </p:spPr>
        <p:txBody>
          <a:bodyPr anchor="ctr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457200" y="1203480"/>
            <a:ext cx="8229240" cy="2982600"/>
          </a:xfrm>
        </p:spPr>
        <p:txBody>
          <a:bodyPr/>
          <a:lstStyle>
            <a:lvl1pPr>
              <a:spcBef>
                <a:spcPts val="1417"/>
              </a:spcBef>
              <a:spcAft>
                <a:spcPts val="0"/>
              </a:spcAft>
              <a:defRPr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457200" y="4764960"/>
            <a:ext cx="8229600" cy="720"/>
          </a:xfrm>
          <a:custGeom>
            <a:avLst/>
            <a:gdLst>
              <a:gd name="f0" fmla="val w"/>
              <a:gd name="f1" fmla="val h"/>
              <a:gd name="f2" fmla="val 0"/>
              <a:gd name="f3" fmla="val 8229600"/>
              <a:gd name="f4" fmla="val 635"/>
              <a:gd name="f5" fmla="val 12"/>
              <a:gd name="f6" fmla="*/ f0 1 8229600"/>
              <a:gd name="f7" fmla="*/ f1 1 635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8229600"/>
              <a:gd name="f14" fmla="*/ f11 1 635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8229600" h="635">
                <a:moveTo>
                  <a:pt x="f2" y="f2"/>
                </a:moveTo>
                <a:lnTo>
                  <a:pt x="f3" y="f5"/>
                </a:lnTo>
              </a:path>
            </a:pathLst>
          </a:custGeom>
          <a:noFill/>
          <a:ln w="9360">
            <a:solidFill>
              <a:srgbClr val="9FB8CD"/>
            </a:solidFill>
            <a:custDash>
              <a:ds d="100000" sp="100000"/>
            </a:custDash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bg object 17"/>
          <p:cNvSpPr/>
          <p:nvPr/>
        </p:nvSpPr>
        <p:spPr>
          <a:xfrm>
            <a:off x="457200" y="857159"/>
            <a:ext cx="8229600" cy="360"/>
          </a:xfrm>
          <a:custGeom>
            <a:avLst/>
            <a:gdLst>
              <a:gd name="f0" fmla="val w"/>
              <a:gd name="f1" fmla="val h"/>
              <a:gd name="f2" fmla="val 0"/>
              <a:gd name="f3" fmla="val 8229600"/>
              <a:gd name="f4" fmla="*/ f0 1 8229600"/>
              <a:gd name="f5" fmla="*/ f1 1 0"/>
              <a:gd name="f6" fmla="val f2"/>
              <a:gd name="f7" fmla="val f3"/>
              <a:gd name="f8" fmla="+- f6 0 f6"/>
              <a:gd name="f9" fmla="+- f7 0 f6"/>
              <a:gd name="f10" fmla="*/ f9 1 8229600"/>
              <a:gd name="f11" fmla="*/ f8 1 0"/>
              <a:gd name="f12" fmla="*/ 0 1 f10"/>
              <a:gd name="f13" fmla="*/ 8229600 1 f10"/>
              <a:gd name="f14" fmla="*/ 0 1 f11"/>
              <a:gd name="f15" fmla="*/ 1 1 f11"/>
              <a:gd name="f16" fmla="*/ f12 f4 1"/>
              <a:gd name="f17" fmla="*/ f13 f4 1"/>
              <a:gd name="f18" fmla="*/ f15 f5 1"/>
              <a:gd name="f19" fmla="*/ f14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8229600">
                <a:moveTo>
                  <a:pt x="f2" y="f2"/>
                </a:moveTo>
                <a:lnTo>
                  <a:pt x="f3" y="f2"/>
                </a:lnTo>
              </a:path>
            </a:pathLst>
          </a:custGeom>
          <a:noFill/>
          <a:ln w="9360">
            <a:solidFill>
              <a:srgbClr val="9FB8CD"/>
            </a:solidFill>
            <a:custDash>
              <a:ds d="100000" sp="100000"/>
            </a:custDash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bg object 18"/>
          <p:cNvSpPr/>
          <p:nvPr/>
        </p:nvSpPr>
        <p:spPr>
          <a:xfrm>
            <a:off x="454320" y="4824000"/>
            <a:ext cx="120600" cy="143640"/>
          </a:xfrm>
          <a:custGeom>
            <a:avLst/>
            <a:gdLst>
              <a:gd name="f0" fmla="val w"/>
              <a:gd name="f1" fmla="val h"/>
              <a:gd name="f2" fmla="val 0"/>
              <a:gd name="f3" fmla="val 120650"/>
              <a:gd name="f4" fmla="val 143510"/>
              <a:gd name="f5" fmla="val 143128"/>
              <a:gd name="f6" fmla="val 120319"/>
              <a:gd name="f7" fmla="val 71564"/>
              <a:gd name="f8" fmla="*/ f0 1 120650"/>
              <a:gd name="f9" fmla="*/ f1 1 143510"/>
              <a:gd name="f10" fmla="val f2"/>
              <a:gd name="f11" fmla="val f3"/>
              <a:gd name="f12" fmla="val f4"/>
              <a:gd name="f13" fmla="+- f12 0 f10"/>
              <a:gd name="f14" fmla="+- f11 0 f10"/>
              <a:gd name="f15" fmla="*/ f14 1 120650"/>
              <a:gd name="f16" fmla="*/ f13 1 143510"/>
              <a:gd name="f17" fmla="*/ f10 1 f15"/>
              <a:gd name="f18" fmla="*/ f11 1 f15"/>
              <a:gd name="f19" fmla="*/ f10 1 f16"/>
              <a:gd name="f20" fmla="*/ f12 1 f16"/>
              <a:gd name="f21" fmla="*/ f17 f8 1"/>
              <a:gd name="f22" fmla="*/ f18 f8 1"/>
              <a:gd name="f23" fmla="*/ f20 f9 1"/>
              <a:gd name="f24" fmla="*/ f19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120650" h="143510">
                <a:moveTo>
                  <a:pt x="f2" y="f2"/>
                </a:moveTo>
                <a:lnTo>
                  <a:pt x="f2" y="f5"/>
                </a:lnTo>
                <a:lnTo>
                  <a:pt x="f6" y="f7"/>
                </a:lnTo>
                <a:lnTo>
                  <a:pt x="f2" y="f2"/>
                </a:lnTo>
                <a:close/>
              </a:path>
            </a:pathLst>
          </a:custGeom>
          <a:solidFill>
            <a:srgbClr val="9FB8CD"/>
          </a:solidFill>
          <a:ln>
            <a:noFill/>
            <a:prstDash val="solid"/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Holder 2"/>
          <p:cNvSpPr txBox="1">
            <a:spLocks noGrp="1"/>
          </p:cNvSpPr>
          <p:nvPr>
            <p:ph type="title"/>
          </p:nvPr>
        </p:nvSpPr>
        <p:spPr>
          <a:xfrm>
            <a:off x="1105560" y="2233440"/>
            <a:ext cx="6932880" cy="51371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ru-RU"/>
          </a:p>
        </p:txBody>
      </p:sp>
      <p:sp>
        <p:nvSpPr>
          <p:cNvPr id="6" name="Holder 3"/>
          <p:cNvSpPr txBox="1">
            <a:spLocks noGrp="1"/>
          </p:cNvSpPr>
          <p:nvPr>
            <p:ph type="body" idx="1"/>
          </p:nvPr>
        </p:nvSpPr>
        <p:spPr>
          <a:xfrm>
            <a:off x="457200" y="1182960"/>
            <a:ext cx="8229600" cy="339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Holder 4"/>
          <p:cNvSpPr txBox="1">
            <a:spLocks noGrp="1"/>
          </p:cNvSpPr>
          <p:nvPr>
            <p:ph type="ftr" sz="quarter" idx="3"/>
          </p:nvPr>
        </p:nvSpPr>
        <p:spPr>
          <a:xfrm>
            <a:off x="3108959" y="4783320"/>
            <a:ext cx="2926079" cy="36611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>
            <a:spAutoFit/>
          </a:bodyPr>
          <a:lstStyle>
            <a:lvl1pPr lvl="0" hangingPunct="0">
              <a:buNone/>
              <a:tabLst/>
              <a:defRPr lang="ru-RU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Holder 5"/>
          <p:cNvSpPr txBox="1">
            <a:spLocks noGrp="1"/>
          </p:cNvSpPr>
          <p:nvPr>
            <p:ph type="dt" sz="half" idx="2"/>
          </p:nvPr>
        </p:nvSpPr>
        <p:spPr>
          <a:xfrm>
            <a:off x="457200" y="4783320"/>
            <a:ext cx="2103120" cy="274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898989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192595B0-C973-4C21-8ED6-94F8525EB8A8}" type="datetime1">
              <a:rPr lang="en-US"/>
              <a:pPr lvl="0"/>
              <a:t>6/20/2023</a:t>
            </a:fld>
            <a:endParaRPr lang="en-US"/>
          </a:p>
        </p:txBody>
      </p:sp>
      <p:sp>
        <p:nvSpPr>
          <p:cNvPr id="9" name="Holder 6"/>
          <p:cNvSpPr txBox="1">
            <a:spLocks noGrp="1"/>
          </p:cNvSpPr>
          <p:nvPr>
            <p:ph type="sldNum" sz="quarter" idx="4"/>
          </p:nvPr>
        </p:nvSpPr>
        <p:spPr>
          <a:xfrm>
            <a:off x="6583679" y="4783320"/>
            <a:ext cx="2103120" cy="274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BCA4DDBA-6954-40A0-8E84-93443691361C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hangingPunct="0">
        <a:buNone/>
        <a:tabLst/>
        <a:defRPr lang="ru-RU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Lucida Sans" pitchFamily="2"/>
        </a:defRPr>
      </a:lvl1pPr>
    </p:titleStyle>
    <p:bodyStyle>
      <a:lvl1pPr lvl="0" hangingPunct="0">
        <a:buNone/>
        <a:tabLst/>
        <a:defRPr lang="ru-RU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039" y="2736000"/>
            <a:ext cx="7315200" cy="960120"/>
          </a:xfrm>
          <a:custGeom>
            <a:avLst/>
            <a:gdLst>
              <a:gd name="f0" fmla="val w"/>
              <a:gd name="f1" fmla="val h"/>
              <a:gd name="f2" fmla="val 0"/>
              <a:gd name="f3" fmla="val 7315200"/>
              <a:gd name="f4" fmla="val 960120"/>
              <a:gd name="f5" fmla="*/ f0 1 7315200"/>
              <a:gd name="f6" fmla="*/ f1 1 960120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7315200"/>
              <a:gd name="f13" fmla="*/ f10 1 960120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7315200" h="960120">
                <a:moveTo>
                  <a:pt x="f2" y="f4"/>
                </a:moveTo>
                <a:lnTo>
                  <a:pt x="f3" y="f4"/>
                </a:lnTo>
                <a:lnTo>
                  <a:pt x="f3" y="f2"/>
                </a:lnTo>
                <a:lnTo>
                  <a:pt x="f2" y="f2"/>
                </a:lnTo>
                <a:lnTo>
                  <a:pt x="f2" y="f4"/>
                </a:lnTo>
                <a:close/>
              </a:path>
            </a:pathLst>
          </a:custGeom>
          <a:noFill/>
          <a:ln w="6480">
            <a:solidFill>
              <a:srgbClr val="717BA2"/>
            </a:solidFill>
            <a:prstDash val="solid"/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3786120"/>
            <a:ext cx="7315200" cy="514439"/>
          </a:xfrm>
          <a:custGeom>
            <a:avLst/>
            <a:gdLst>
              <a:gd name="f0" fmla="val w"/>
              <a:gd name="f1" fmla="val h"/>
              <a:gd name="f2" fmla="val 0"/>
              <a:gd name="f3" fmla="val 7315200"/>
              <a:gd name="f4" fmla="val 514350"/>
              <a:gd name="f5" fmla="*/ f0 1 7315200"/>
              <a:gd name="f6" fmla="*/ f1 1 514350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7315200"/>
              <a:gd name="f13" fmla="*/ f10 1 514350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7315200" h="514350">
                <a:moveTo>
                  <a:pt x="f2" y="f4"/>
                </a:moveTo>
                <a:lnTo>
                  <a:pt x="f3" y="f4"/>
                </a:lnTo>
                <a:lnTo>
                  <a:pt x="f3" y="f2"/>
                </a:lnTo>
                <a:lnTo>
                  <a:pt x="f2" y="f2"/>
                </a:lnTo>
                <a:lnTo>
                  <a:pt x="f2" y="f4"/>
                </a:lnTo>
                <a:close/>
              </a:path>
            </a:pathLst>
          </a:custGeom>
          <a:noFill/>
          <a:ln w="6480">
            <a:solidFill>
              <a:srgbClr val="9FB8CD"/>
            </a:solidFill>
            <a:prstDash val="solid"/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5039" y="2736000"/>
            <a:ext cx="228600" cy="960120"/>
          </a:xfrm>
          <a:custGeom>
            <a:avLst/>
            <a:gdLst>
              <a:gd name="f0" fmla="val w"/>
              <a:gd name="f1" fmla="val h"/>
              <a:gd name="f2" fmla="val 0"/>
              <a:gd name="f3" fmla="val 228600"/>
              <a:gd name="f4" fmla="val 960120"/>
              <a:gd name="f5" fmla="*/ f0 1 228600"/>
              <a:gd name="f6" fmla="*/ f1 1 960120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228600"/>
              <a:gd name="f13" fmla="*/ f10 1 960120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28600" h="960120">
                <a:moveTo>
                  <a:pt x="f3" y="f2"/>
                </a:moveTo>
                <a:lnTo>
                  <a:pt x="f2" y="f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rgbClr val="717BA2"/>
          </a:solidFill>
          <a:ln>
            <a:noFill/>
            <a:prstDash val="solid"/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3786120"/>
            <a:ext cx="228600" cy="514439"/>
          </a:xfrm>
          <a:custGeom>
            <a:avLst/>
            <a:gdLst>
              <a:gd name="f0" fmla="val w"/>
              <a:gd name="f1" fmla="val h"/>
              <a:gd name="f2" fmla="val 0"/>
              <a:gd name="f3" fmla="val 228600"/>
              <a:gd name="f4" fmla="val 514350"/>
              <a:gd name="f5" fmla="*/ f0 1 228600"/>
              <a:gd name="f6" fmla="*/ f1 1 514350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228600"/>
              <a:gd name="f13" fmla="*/ f10 1 514350"/>
              <a:gd name="f14" fmla="*/ f7 1 f12"/>
              <a:gd name="f15" fmla="*/ f8 1 f12"/>
              <a:gd name="f16" fmla="*/ f7 1 f13"/>
              <a:gd name="f17" fmla="*/ f9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28600" h="514350">
                <a:moveTo>
                  <a:pt x="f3" y="f2"/>
                </a:moveTo>
                <a:lnTo>
                  <a:pt x="f2" y="f2"/>
                </a:lnTo>
                <a:lnTo>
                  <a:pt x="f2" y="f4"/>
                </a:lnTo>
                <a:lnTo>
                  <a:pt x="f3" y="f4"/>
                </a:lnTo>
                <a:lnTo>
                  <a:pt x="f3" y="f2"/>
                </a:lnTo>
                <a:close/>
              </a:path>
            </a:pathLst>
          </a:custGeom>
          <a:solidFill>
            <a:srgbClr val="9FB8CD"/>
          </a:solidFill>
          <a:ln>
            <a:noFill/>
            <a:prstDash val="solid"/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/>
        <p:txBody>
          <a:bodyPr tIns="1260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599200" lvl="0" hangingPunct="1">
              <a:spcBef>
                <a:spcPts val="99"/>
              </a:spcBef>
              <a:buNone/>
            </a:pPr>
            <a:r>
              <a:rPr lang="ru-RU" sz="3200" kern="0">
                <a:solidFill>
                  <a:srgbClr val="000000"/>
                </a:solidFill>
                <a:latin typeface="Cambria" pitchFamily="18"/>
              </a:rPr>
              <a:t>Наименование</a:t>
            </a:r>
            <a:r>
              <a:rPr lang="ru-RU" sz="3200" kern="0" spc="-79">
                <a:solidFill>
                  <a:srgbClr val="000000"/>
                </a:solidFill>
                <a:latin typeface="Cambria" pitchFamily="18"/>
              </a:rPr>
              <a:t> </a:t>
            </a:r>
            <a:r>
              <a:rPr lang="ru-RU" sz="3200" kern="0">
                <a:solidFill>
                  <a:srgbClr val="000000"/>
                </a:solidFill>
                <a:latin typeface="Cambria" pitchFamily="18"/>
              </a:rPr>
              <a:t>проекта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43000" y="3869639"/>
            <a:ext cx="7083360" cy="331560"/>
          </a:xfrm>
          <a:prstGeom prst="rect">
            <a:avLst/>
          </a:prstGeom>
          <a:noFill/>
          <a:ln>
            <a:noFill/>
          </a:ln>
        </p:spPr>
        <p:txBody>
          <a:bodyPr wrap="square" lIns="0" tIns="13320" rIns="0" bIns="0" anchor="t" anchorCtr="0" compatLnSpc="0">
            <a:spAutoFit/>
          </a:bodyPr>
          <a:lstStyle/>
          <a:p>
            <a:pPr marL="3729240" marR="0" lvl="0" indent="0" algn="l" rtl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cap="none" spc="-6" baseline="0">
                <a:ln>
                  <a:noFill/>
                </a:ln>
                <a:solidFill>
                  <a:srgbClr val="464652"/>
                </a:solidFill>
                <a:latin typeface="Cambria" pitchFamily="18"/>
                <a:ea typeface="Microsoft YaHei" pitchFamily="2"/>
                <a:cs typeface="Cambria" pitchFamily="2"/>
              </a:rPr>
              <a:t>Медицинская</a:t>
            </a:r>
            <a:r>
              <a:rPr lang="ru-RU" sz="2000" b="0" i="0" u="none" strike="noStrike" kern="1200" cap="none" spc="-60" baseline="0">
                <a:ln>
                  <a:noFill/>
                </a:ln>
                <a:solidFill>
                  <a:srgbClr val="464652"/>
                </a:solidFill>
                <a:latin typeface="Cambria" pitchFamily="18"/>
                <a:ea typeface="Microsoft YaHei" pitchFamily="2"/>
                <a:cs typeface="Cambria" pitchFamily="2"/>
              </a:rPr>
              <a:t> </a:t>
            </a:r>
            <a:r>
              <a:rPr lang="ru-RU" sz="2000" b="0" i="0" u="none" strike="noStrike" kern="1200" cap="none" spc="-6" baseline="0">
                <a:ln>
                  <a:noFill/>
                </a:ln>
                <a:solidFill>
                  <a:srgbClr val="464652"/>
                </a:solidFill>
                <a:latin typeface="Cambria" pitchFamily="18"/>
                <a:ea typeface="Microsoft YaHei" pitchFamily="2"/>
                <a:cs typeface="Cambria" pitchFamily="2"/>
              </a:rPr>
              <a:t>организация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40" y="299160"/>
            <a:ext cx="7173720" cy="513719"/>
          </a:xfrm>
        </p:spPr>
        <p:txBody>
          <a:bodyPr tIns="133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105"/>
              </a:spcBef>
              <a:buNone/>
            </a:pPr>
            <a:r>
              <a:rPr lang="ru-RU" sz="3200" kern="0" spc="-6">
                <a:solidFill>
                  <a:srgbClr val="464652"/>
                </a:solidFill>
                <a:latin typeface="Cambria" pitchFamily="18"/>
              </a:rPr>
              <a:t>Мониторинг</a:t>
            </a:r>
            <a:r>
              <a:rPr lang="ru-RU" sz="3200" kern="0" spc="-45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 spc="-6">
                <a:solidFill>
                  <a:srgbClr val="464652"/>
                </a:solidFill>
                <a:latin typeface="Cambria" pitchFamily="18"/>
              </a:rPr>
              <a:t>устойчивости</a:t>
            </a:r>
            <a:r>
              <a:rPr lang="ru-RU" sz="3200" kern="0" spc="-45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 spc="-14">
                <a:solidFill>
                  <a:srgbClr val="464652"/>
                </a:solidFill>
                <a:latin typeface="Cambria" pitchFamily="18"/>
              </a:rPr>
              <a:t>улучшений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40" y="299160"/>
            <a:ext cx="6995160" cy="505799"/>
          </a:xfrm>
        </p:spPr>
        <p:txBody>
          <a:bodyPr tIns="133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105"/>
              </a:spcBef>
              <a:buNone/>
            </a:pPr>
            <a:r>
              <a:rPr lang="ru-RU" sz="3200" kern="0" spc="-34">
                <a:solidFill>
                  <a:srgbClr val="464652"/>
                </a:solidFill>
                <a:latin typeface="Cambria" pitchFamily="18"/>
              </a:rPr>
              <a:t>Результат</a:t>
            </a:r>
            <a:r>
              <a:rPr lang="ru-RU" sz="3200" kern="0" spc="-51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>
                <a:solidFill>
                  <a:srgbClr val="464652"/>
                </a:solidFill>
                <a:latin typeface="Cambria" pitchFamily="18"/>
              </a:rPr>
              <a:t>проекта</a:t>
            </a:r>
            <a:r>
              <a:rPr lang="ru-RU" sz="3200" kern="0" spc="-51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 spc="-6">
                <a:solidFill>
                  <a:srgbClr val="464652"/>
                </a:solidFill>
                <a:latin typeface="Cambria" pitchFamily="18"/>
              </a:rPr>
              <a:t>(</a:t>
            </a:r>
            <a:r>
              <a:rPr lang="ru-RU" sz="900" kern="0" spc="-6">
                <a:solidFill>
                  <a:srgbClr val="FF0000"/>
                </a:solidFill>
                <a:latin typeface="Cambria" pitchFamily="18"/>
              </a:rPr>
              <a:t>*</a:t>
            </a:r>
            <a:r>
              <a:rPr lang="ru-RU" sz="900" i="1" kern="0" spc="-6">
                <a:solidFill>
                  <a:srgbClr val="FF0000"/>
                </a:solidFill>
                <a:latin typeface="Cambria" pitchFamily="18"/>
              </a:rPr>
              <a:t>разработаны </a:t>
            </a:r>
            <a:r>
              <a:rPr lang="ru-RU" sz="900" i="1" kern="0" spc="-11">
                <a:solidFill>
                  <a:srgbClr val="FF0000"/>
                </a:solidFill>
                <a:latin typeface="Cambria" pitchFamily="18"/>
              </a:rPr>
              <a:t>СОК, СОП, алгоритм и т.д.</a:t>
            </a:r>
            <a:r>
              <a:rPr lang="ru-RU" sz="3200" kern="0" spc="-11">
                <a:solidFill>
                  <a:srgbClr val="464652"/>
                </a:solidFill>
                <a:latin typeface="Cambria" pitchFamily="18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764960"/>
            <a:ext cx="8229600" cy="720"/>
          </a:xfrm>
          <a:custGeom>
            <a:avLst/>
            <a:gdLst>
              <a:gd name="f0" fmla="val w"/>
              <a:gd name="f1" fmla="val h"/>
              <a:gd name="f2" fmla="val 0"/>
              <a:gd name="f3" fmla="val 8229600"/>
              <a:gd name="f4" fmla="val 635"/>
              <a:gd name="f5" fmla="val 12"/>
              <a:gd name="f6" fmla="*/ f0 1 8229600"/>
              <a:gd name="f7" fmla="*/ f1 1 635"/>
              <a:gd name="f8" fmla="val f2"/>
              <a:gd name="f9" fmla="val f3"/>
              <a:gd name="f10" fmla="val f4"/>
              <a:gd name="f11" fmla="+- f10 0 f8"/>
              <a:gd name="f12" fmla="+- f9 0 f8"/>
              <a:gd name="f13" fmla="*/ f12 1 8229600"/>
              <a:gd name="f14" fmla="*/ f11 1 635"/>
              <a:gd name="f15" fmla="*/ f8 1 f13"/>
              <a:gd name="f16" fmla="*/ f9 1 f13"/>
              <a:gd name="f17" fmla="*/ f8 1 f14"/>
              <a:gd name="f18" fmla="*/ f10 1 f14"/>
              <a:gd name="f19" fmla="*/ f15 f6 1"/>
              <a:gd name="f20" fmla="*/ f16 f6 1"/>
              <a:gd name="f21" fmla="*/ f18 f7 1"/>
              <a:gd name="f22" fmla="*/ f17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2" r="f20" b="f21"/>
            <a:pathLst>
              <a:path w="8229600" h="635">
                <a:moveTo>
                  <a:pt x="f2" y="f2"/>
                </a:moveTo>
                <a:lnTo>
                  <a:pt x="f3" y="f5"/>
                </a:lnTo>
              </a:path>
            </a:pathLst>
          </a:custGeom>
          <a:noFill/>
          <a:ln w="9360">
            <a:solidFill>
              <a:srgbClr val="9FB8CD"/>
            </a:solidFill>
            <a:custDash>
              <a:ds d="100000" sp="100000"/>
            </a:custDash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4320" y="4824000"/>
            <a:ext cx="120600" cy="143640"/>
          </a:xfrm>
          <a:custGeom>
            <a:avLst/>
            <a:gdLst>
              <a:gd name="f0" fmla="val w"/>
              <a:gd name="f1" fmla="val h"/>
              <a:gd name="f2" fmla="val 0"/>
              <a:gd name="f3" fmla="val 120650"/>
              <a:gd name="f4" fmla="val 143510"/>
              <a:gd name="f5" fmla="val 143128"/>
              <a:gd name="f6" fmla="val 120319"/>
              <a:gd name="f7" fmla="val 71564"/>
              <a:gd name="f8" fmla="*/ f0 1 120650"/>
              <a:gd name="f9" fmla="*/ f1 1 143510"/>
              <a:gd name="f10" fmla="val f2"/>
              <a:gd name="f11" fmla="val f3"/>
              <a:gd name="f12" fmla="val f4"/>
              <a:gd name="f13" fmla="+- f12 0 f10"/>
              <a:gd name="f14" fmla="+- f11 0 f10"/>
              <a:gd name="f15" fmla="*/ f14 1 120650"/>
              <a:gd name="f16" fmla="*/ f13 1 143510"/>
              <a:gd name="f17" fmla="*/ f10 1 f15"/>
              <a:gd name="f18" fmla="*/ f11 1 f15"/>
              <a:gd name="f19" fmla="*/ f10 1 f16"/>
              <a:gd name="f20" fmla="*/ f12 1 f16"/>
              <a:gd name="f21" fmla="*/ f17 f8 1"/>
              <a:gd name="f22" fmla="*/ f18 f8 1"/>
              <a:gd name="f23" fmla="*/ f20 f9 1"/>
              <a:gd name="f24" fmla="*/ f19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120650" h="143510">
                <a:moveTo>
                  <a:pt x="f2" y="f2"/>
                </a:moveTo>
                <a:lnTo>
                  <a:pt x="f2" y="f5"/>
                </a:lnTo>
                <a:lnTo>
                  <a:pt x="f6" y="f7"/>
                </a:lnTo>
                <a:lnTo>
                  <a:pt x="f2" y="f2"/>
                </a:lnTo>
                <a:close/>
              </a:path>
            </a:pathLst>
          </a:custGeom>
          <a:solidFill>
            <a:srgbClr val="9FB8CD"/>
          </a:solidFill>
          <a:ln>
            <a:noFill/>
            <a:prstDash val="solid"/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3199" y="3814920"/>
            <a:ext cx="2129040" cy="299880"/>
          </a:xfrm>
          <a:prstGeom prst="rect">
            <a:avLst/>
          </a:prstGeom>
          <a:noFill/>
          <a:ln>
            <a:noFill/>
          </a:ln>
        </p:spPr>
        <p:txBody>
          <a:bodyPr wrap="square" lIns="0" tIns="12600" rIns="0" bIns="0" anchor="t" anchorCtr="0" compatLnSpc="0">
            <a:spAutoFit/>
          </a:bodyPr>
          <a:lstStyle/>
          <a:p>
            <a:pPr marL="12600" marR="0" lvl="0" indent="0" algn="l" rtl="0" hangingPunct="1">
              <a:lnSpc>
                <a:spcPct val="100000"/>
              </a:lnSpc>
              <a:spcBef>
                <a:spcPts val="99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 cap="none" spc="-6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Calibri" pitchFamily="2"/>
              </a:rPr>
              <a:t>Спасибо</a:t>
            </a:r>
            <a:r>
              <a:rPr lang="ru-RU" sz="1800" b="0" i="0" u="none" strike="noStrike" kern="1200" cap="none" spc="-11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Calibri" pitchFamily="2"/>
              </a:rPr>
              <a:t> </a:t>
            </a:r>
            <a:r>
              <a:rPr lang="ru-RU" sz="1800" b="0" i="0" u="none" strike="noStrike" kern="1200" cap="none" spc="-6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Calibri" pitchFamily="2"/>
              </a:rPr>
              <a:t>за</a:t>
            </a:r>
            <a:r>
              <a:rPr lang="ru-RU" sz="1800" b="0" i="0" u="none" strike="noStrike" kern="1200" cap="none" spc="-2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Calibri" pitchFamily="2"/>
              </a:rPr>
              <a:t> </a:t>
            </a:r>
            <a:r>
              <a:rPr lang="ru-RU" sz="1800" b="0" i="0" u="none" strike="noStrike" kern="1200" cap="none" spc="-6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Calibri" pitchFamily="2"/>
              </a:rPr>
              <a:t>внимание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40" y="299160"/>
            <a:ext cx="4452120" cy="513719"/>
          </a:xfrm>
        </p:spPr>
        <p:txBody>
          <a:bodyPr tIns="133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105"/>
              </a:spcBef>
              <a:buNone/>
            </a:pPr>
            <a:r>
              <a:rPr lang="ru-RU" sz="3200" kern="0" spc="-11">
                <a:solidFill>
                  <a:srgbClr val="464652"/>
                </a:solidFill>
                <a:latin typeface="Cambria" pitchFamily="18"/>
              </a:rPr>
              <a:t>Рабочая</a:t>
            </a:r>
            <a:r>
              <a:rPr lang="ru-RU" sz="3200" kern="0" spc="-54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 spc="-11">
                <a:solidFill>
                  <a:srgbClr val="464652"/>
                </a:solidFill>
                <a:latin typeface="Cambria" pitchFamily="18"/>
              </a:rPr>
              <a:t>группа</a:t>
            </a:r>
            <a:r>
              <a:rPr lang="ru-RU" sz="3200" kern="0" spc="-54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>
                <a:solidFill>
                  <a:srgbClr val="464652"/>
                </a:solidFill>
                <a:latin typeface="Cambria" pitchFamily="18"/>
              </a:rPr>
              <a:t>проекта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3943440"/>
            <a:ext cx="3085560" cy="764640"/>
          </a:xfrm>
          <a:prstGeom prst="rect">
            <a:avLst/>
          </a:prstGeom>
          <a:noFill/>
          <a:ln>
            <a:noFill/>
          </a:ln>
        </p:spPr>
        <p:txBody>
          <a:bodyPr wrap="square" lIns="0" tIns="107280" rIns="0" bIns="0" anchor="t" anchorCtr="0" compatLnSpc="0">
            <a:spAutoFit/>
          </a:bodyPr>
          <a:lstStyle/>
          <a:p>
            <a:pPr marL="12600" marR="0" lvl="0" indent="0" algn="l" rtl="0" hangingPunct="1">
              <a:lnSpc>
                <a:spcPct val="100000"/>
              </a:lnSpc>
              <a:spcBef>
                <a:spcPts val="845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cap="none" spc="-6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начало</a:t>
            </a:r>
            <a:r>
              <a:rPr lang="ru-RU" sz="1800" b="1" i="0" u="none" strike="noStrike" kern="1200" cap="none" spc="-85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 </a:t>
            </a:r>
            <a:r>
              <a:rPr lang="ru-RU" sz="1800" b="1" i="0" u="none" strike="noStrike" kern="1200" cap="none" spc="-6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проекта</a:t>
            </a:r>
          </a:p>
          <a:p>
            <a:pPr marL="12600" marR="0" lvl="0" indent="0" algn="l" rtl="0" hangingPunct="1">
              <a:lnSpc>
                <a:spcPct val="100000"/>
              </a:lnSpc>
              <a:spcBef>
                <a:spcPts val="751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cap="none" spc="-6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срок</a:t>
            </a:r>
            <a:r>
              <a:rPr lang="ru-RU" sz="1800" b="1" i="0" u="none" strike="noStrike" kern="1200" cap="none" spc="-20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 </a:t>
            </a:r>
            <a:r>
              <a:rPr lang="ru-RU" sz="1800" b="1" i="0" u="none" strike="noStrike" kern="1200" cap="none" spc="-6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реализации</a:t>
            </a:r>
            <a:r>
              <a:rPr lang="ru-RU" sz="1800" b="1" i="0" u="none" strike="noStrike" kern="1200" cap="none" spc="-26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 </a:t>
            </a:r>
            <a:r>
              <a:rPr lang="ru-RU" sz="1800" b="1" i="0" u="none" strike="noStrike" kern="1200" cap="none" spc="-6" baseline="0">
                <a:ln>
                  <a:noFill/>
                </a:ln>
                <a:solidFill>
                  <a:srgbClr val="528592"/>
                </a:solidFill>
                <a:latin typeface="Tahoma" pitchFamily="18"/>
                <a:ea typeface="Microsoft YaHei" pitchFamily="2"/>
                <a:cs typeface="Tahoma" pitchFamily="2"/>
              </a:rPr>
              <a:t>проекта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40" y="299160"/>
            <a:ext cx="2717640" cy="513719"/>
          </a:xfrm>
        </p:spPr>
        <p:txBody>
          <a:bodyPr tIns="133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105"/>
              </a:spcBef>
              <a:buNone/>
            </a:pPr>
            <a:r>
              <a:rPr lang="ru-RU" sz="3200" kern="0">
                <a:solidFill>
                  <a:srgbClr val="464652"/>
                </a:solidFill>
                <a:latin typeface="Cambria" pitchFamily="18"/>
              </a:rPr>
              <a:t>Стенд</a:t>
            </a:r>
            <a:r>
              <a:rPr lang="ru-RU" sz="3200" kern="0" spc="-65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>
                <a:solidFill>
                  <a:srgbClr val="464652"/>
                </a:solidFill>
                <a:latin typeface="Cambria" pitchFamily="18"/>
              </a:rPr>
              <a:t>проекта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9360" y="208440"/>
            <a:ext cx="1386359" cy="239400"/>
          </a:xfrm>
          <a:prstGeom prst="rect">
            <a:avLst/>
          </a:prstGeom>
          <a:noFill/>
          <a:ln>
            <a:noFill/>
          </a:ln>
        </p:spPr>
        <p:txBody>
          <a:bodyPr wrap="square" lIns="0" tIns="13320" rIns="0" bIns="0" anchor="t" anchorCtr="0" compatLnSpc="0">
            <a:spAutoFit/>
          </a:bodyPr>
          <a:lstStyle/>
          <a:p>
            <a:pPr marL="12600" marR="0" lvl="0" indent="0" algn="l" rtl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None/>
              <a:tabLst/>
            </a:pPr>
            <a:r>
              <a:rPr lang="ru-RU" sz="1400" b="0" i="0" u="none" strike="noStrike" kern="1200" cap="none" spc="-6" baseline="0">
                <a:ln>
                  <a:noFill/>
                </a:ln>
                <a:solidFill>
                  <a:srgbClr val="464652"/>
                </a:solidFill>
                <a:latin typeface="Cambria" pitchFamily="18"/>
                <a:ea typeface="Microsoft YaHei" pitchFamily="2"/>
                <a:cs typeface="Cambria" pitchFamily="2"/>
              </a:rPr>
              <a:t>Паспорт</a:t>
            </a:r>
            <a:r>
              <a:rPr lang="ru-RU" sz="1400" b="0" i="0" u="none" strike="noStrike" kern="1200" cap="none" spc="-71" baseline="0">
                <a:ln>
                  <a:noFill/>
                </a:ln>
                <a:solidFill>
                  <a:srgbClr val="464652"/>
                </a:solidFill>
                <a:latin typeface="Cambria" pitchFamily="18"/>
                <a:ea typeface="Microsoft YaHei" pitchFamily="2"/>
                <a:cs typeface="Cambria" pitchFamily="2"/>
              </a:rPr>
              <a:t> </a:t>
            </a:r>
            <a:r>
              <a:rPr lang="ru-RU" sz="1400" b="0" i="0" u="none" strike="noStrike" kern="1200" cap="none" spc="-6" baseline="0">
                <a:ln>
                  <a:noFill/>
                </a:ln>
                <a:solidFill>
                  <a:srgbClr val="464652"/>
                </a:solidFill>
                <a:latin typeface="Cambria" pitchFamily="18"/>
                <a:ea typeface="Microsoft YaHei" pitchFamily="2"/>
                <a:cs typeface="Cambria" pitchFamily="2"/>
              </a:rPr>
              <a:t>проекта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40" y="299160"/>
            <a:ext cx="7680960" cy="513719"/>
          </a:xfrm>
        </p:spPr>
        <p:txBody>
          <a:bodyPr tIns="133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105"/>
              </a:spcBef>
              <a:buNone/>
            </a:pPr>
            <a:r>
              <a:rPr lang="ru-RU" sz="3200" kern="0" spc="-6">
                <a:solidFill>
                  <a:srgbClr val="464652"/>
                </a:solidFill>
                <a:latin typeface="Cambria" pitchFamily="18"/>
              </a:rPr>
              <a:t>Цель,</a:t>
            </a:r>
            <a:r>
              <a:rPr lang="ru-RU" sz="3200" kern="0" spc="-14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>
                <a:solidFill>
                  <a:srgbClr val="464652"/>
                </a:solidFill>
                <a:latin typeface="Cambria" pitchFamily="18"/>
              </a:rPr>
              <a:t>плановый</a:t>
            </a:r>
            <a:r>
              <a:rPr lang="ru-RU" sz="3200" kern="0" spc="-6">
                <a:solidFill>
                  <a:srgbClr val="464652"/>
                </a:solidFill>
                <a:latin typeface="Cambria" pitchFamily="18"/>
              </a:rPr>
              <a:t> эффект</a:t>
            </a:r>
            <a:r>
              <a:rPr lang="ru-RU" sz="3200" kern="0" spc="-45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 spc="-11">
                <a:solidFill>
                  <a:srgbClr val="464652"/>
                </a:solidFill>
                <a:latin typeface="Cambria" pitchFamily="18"/>
              </a:rPr>
              <a:t>(задачи</a:t>
            </a:r>
            <a:r>
              <a:rPr lang="ru-RU" sz="3200" kern="0" spc="-6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>
                <a:solidFill>
                  <a:srgbClr val="464652"/>
                </a:solidFill>
                <a:latin typeface="Cambria" pitchFamily="18"/>
              </a:rPr>
              <a:t>проекта)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20" y="434880"/>
            <a:ext cx="4645080" cy="391320"/>
          </a:xfrm>
        </p:spPr>
        <p:txBody>
          <a:bodyPr tIns="1260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99"/>
              </a:spcBef>
              <a:buNone/>
            </a:pPr>
            <a:r>
              <a:rPr lang="ru-RU" sz="2000" kern="0" spc="-6">
                <a:solidFill>
                  <a:srgbClr val="464652"/>
                </a:solidFill>
                <a:latin typeface="Cambria" pitchFamily="18"/>
              </a:rPr>
              <a:t>Карта</a:t>
            </a:r>
            <a:r>
              <a:rPr lang="ru-RU" sz="2000" kern="0" spc="-40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000" kern="0">
                <a:solidFill>
                  <a:srgbClr val="464652"/>
                </a:solidFill>
                <a:latin typeface="Cambria" pitchFamily="18"/>
              </a:rPr>
              <a:t>процесса</a:t>
            </a:r>
            <a:r>
              <a:rPr lang="ru-RU" sz="2000" kern="0" spc="-14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400" b="1" kern="0" spc="-6">
                <a:solidFill>
                  <a:srgbClr val="464652"/>
                </a:solidFill>
                <a:latin typeface="Cambria" pitchFamily="18"/>
              </a:rPr>
              <a:t>«»</a:t>
            </a:r>
            <a:r>
              <a:rPr lang="ru-RU" sz="2400" b="1" kern="0" spc="-14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000" kern="0" spc="-6">
                <a:solidFill>
                  <a:srgbClr val="464652"/>
                </a:solidFill>
                <a:latin typeface="Cambria" pitchFamily="18"/>
              </a:rPr>
              <a:t>(текущее</a:t>
            </a:r>
            <a:r>
              <a:rPr lang="ru-RU" sz="2000" kern="0" spc="-20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000" kern="0">
                <a:solidFill>
                  <a:srgbClr val="464652"/>
                </a:solidFill>
                <a:latin typeface="Cambria" pitchFamily="18"/>
              </a:rPr>
              <a:t>состояние)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710583"/>
              </p:ext>
            </p:extLst>
          </p:nvPr>
        </p:nvGraphicFramePr>
        <p:xfrm>
          <a:off x="4114800" y="218598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LibreOffice" showAsIcon="1" r:id="rId4" imgW="914400" imgH="771480" progId="LibreOffice.CalcDocument.1">
                  <p:embed/>
                </p:oleObj>
              </mc:Choice>
              <mc:Fallback>
                <p:oleObj name="LibreOffice" showAsIcon="1" r:id="rId4" imgW="914400" imgH="771480" progId="LibreOffice.Calc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18598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840" y="512999"/>
            <a:ext cx="4601160" cy="391320"/>
          </a:xfrm>
        </p:spPr>
        <p:txBody>
          <a:bodyPr tIns="1260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99"/>
              </a:spcBef>
              <a:buNone/>
            </a:pPr>
            <a:r>
              <a:rPr lang="ru-RU" sz="2000" kern="0" spc="-6">
                <a:solidFill>
                  <a:srgbClr val="464652"/>
                </a:solidFill>
                <a:latin typeface="Cambria" pitchFamily="18"/>
              </a:rPr>
              <a:t>Карта</a:t>
            </a:r>
            <a:r>
              <a:rPr lang="ru-RU" sz="2000" kern="0" spc="-34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000" kern="0">
                <a:solidFill>
                  <a:srgbClr val="464652"/>
                </a:solidFill>
                <a:latin typeface="Cambria" pitchFamily="18"/>
              </a:rPr>
              <a:t>процесса</a:t>
            </a:r>
            <a:r>
              <a:rPr lang="ru-RU" sz="2000" kern="0" spc="-11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400" b="1" kern="0" spc="-6">
                <a:solidFill>
                  <a:srgbClr val="464652"/>
                </a:solidFill>
                <a:latin typeface="Cambria" pitchFamily="18"/>
              </a:rPr>
              <a:t>«»</a:t>
            </a:r>
            <a:r>
              <a:rPr lang="ru-RU" sz="2400" b="1" kern="0" spc="-11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000" kern="0" spc="-6">
                <a:solidFill>
                  <a:srgbClr val="464652"/>
                </a:solidFill>
                <a:latin typeface="Cambria" pitchFamily="18"/>
              </a:rPr>
              <a:t>(целевое</a:t>
            </a:r>
            <a:r>
              <a:rPr lang="ru-RU" sz="2000" kern="0" spc="-11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2000" kern="0">
                <a:solidFill>
                  <a:srgbClr val="464652"/>
                </a:solidFill>
                <a:latin typeface="Cambria" pitchFamily="18"/>
              </a:rPr>
              <a:t>состояние)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633927"/>
              </p:ext>
            </p:extLst>
          </p:nvPr>
        </p:nvGraphicFramePr>
        <p:xfrm>
          <a:off x="4283968" y="199568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LibreOffice" showAsIcon="1" r:id="rId4" imgW="914400" imgH="771480" progId="LibreOffice.CalcDocument.1">
                  <p:embed/>
                </p:oleObj>
              </mc:Choice>
              <mc:Fallback>
                <p:oleObj name="LibreOffice" showAsIcon="1" r:id="rId4" imgW="914400" imgH="771480" progId="LibreOffice.Calc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83968" y="199568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09520"/>
            <a:ext cx="6169680" cy="644400"/>
          </a:xfrm>
        </p:spPr>
        <p:txBody>
          <a:bodyPr tIns="133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105"/>
              </a:spcBef>
              <a:buNone/>
            </a:pPr>
            <a:r>
              <a:rPr lang="ru-RU" sz="3200" kern="0" spc="-6">
                <a:solidFill>
                  <a:srgbClr val="464652"/>
                </a:solidFill>
                <a:latin typeface="Cambria" pitchFamily="18"/>
              </a:rPr>
              <a:t>Пирамида</a:t>
            </a:r>
            <a:r>
              <a:rPr lang="ru-RU" sz="3200" kern="0" spc="-79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3200" kern="0">
                <a:solidFill>
                  <a:srgbClr val="464652"/>
                </a:solidFill>
                <a:latin typeface="Cambria" pitchFamily="18"/>
              </a:rPr>
              <a:t>проблем    </a:t>
            </a:r>
            <a:r>
              <a:rPr lang="ru-RU" sz="900" kern="0">
                <a:solidFill>
                  <a:srgbClr val="464652"/>
                </a:solidFill>
                <a:latin typeface="Cambria" pitchFamily="18"/>
              </a:rPr>
              <a:t/>
            </a:r>
            <a:br>
              <a:rPr lang="ru-RU" sz="900" kern="0">
                <a:solidFill>
                  <a:srgbClr val="464652"/>
                </a:solidFill>
                <a:latin typeface="Cambria" pitchFamily="18"/>
              </a:rPr>
            </a:br>
            <a:r>
              <a:rPr lang="ru-RU" sz="900" kern="0">
                <a:solidFill>
                  <a:srgbClr val="FF0000"/>
                </a:solidFill>
                <a:latin typeface="Cambria" pitchFamily="18"/>
              </a:rPr>
              <a:t>*</a:t>
            </a:r>
            <a:r>
              <a:rPr lang="ru-RU" sz="900" kern="0">
                <a:solidFill>
                  <a:srgbClr val="464652"/>
                </a:solidFill>
                <a:latin typeface="Cambria" pitchFamily="18"/>
              </a:rPr>
              <a:t> </a:t>
            </a:r>
            <a:r>
              <a:rPr lang="ru-RU" sz="900" i="1" kern="0">
                <a:solidFill>
                  <a:srgbClr val="FF0000"/>
                </a:solidFill>
                <a:latin typeface="Cambria" pitchFamily="18"/>
              </a:rPr>
              <a:t>Важно определить уровень, на котором будет решаться проблема и организовать там ее решение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33240" y="1311480"/>
            <a:ext cx="6270840" cy="3326039"/>
            <a:chOff x="2433240" y="1311480"/>
            <a:chExt cx="6270840" cy="3326039"/>
          </a:xfrm>
        </p:grpSpPr>
        <p:sp>
          <p:nvSpPr>
            <p:cNvPr id="4" name="object 5"/>
            <p:cNvSpPr/>
            <p:nvPr/>
          </p:nvSpPr>
          <p:spPr>
            <a:xfrm>
              <a:off x="2446200" y="3415320"/>
              <a:ext cx="6257880" cy="12221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67780"/>
                <a:gd name="f4" fmla="val 1296670"/>
                <a:gd name="f5" fmla="val 6151499"/>
                <a:gd name="f6" fmla="val 216027"/>
                <a:gd name="f7" fmla="val 166471"/>
                <a:gd name="f8" fmla="val 5701"/>
                <a:gd name="f9" fmla="val 120992"/>
                <a:gd name="f10" fmla="val 21944"/>
                <a:gd name="f11" fmla="val 80883"/>
                <a:gd name="f12" fmla="val 47436"/>
                <a:gd name="f13" fmla="val 216026"/>
                <a:gd name="f14" fmla="val 1080109"/>
                <a:gd name="f15" fmla="val 1129641"/>
                <a:gd name="f16" fmla="val 1175110"/>
                <a:gd name="f17" fmla="val 1215221"/>
                <a:gd name="f18" fmla="val 1248676"/>
                <a:gd name="f19" fmla="val 1274178"/>
                <a:gd name="f20" fmla="val 1290430"/>
                <a:gd name="f21" fmla="val 1296136"/>
                <a:gd name="f22" fmla="val 6201014"/>
                <a:gd name="f23" fmla="val 6246477"/>
                <a:gd name="f24" fmla="val 6286589"/>
                <a:gd name="f25" fmla="val 6320049"/>
                <a:gd name="f26" fmla="val 6345559"/>
                <a:gd name="f27" fmla="val 6361817"/>
                <a:gd name="f28" fmla="val 6367526"/>
                <a:gd name="f29" fmla="*/ f0 1 6367780"/>
                <a:gd name="f30" fmla="*/ f1 1 1296670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6367780"/>
                <a:gd name="f37" fmla="*/ f34 1 1296670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6367780" h="1296670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2" y="f11"/>
                  </a:lnTo>
                  <a:lnTo>
                    <a:pt x="f10" y="f9"/>
                  </a:lnTo>
                  <a:lnTo>
                    <a:pt x="f8" y="f7"/>
                  </a:lnTo>
                  <a:lnTo>
                    <a:pt x="f2" y="f13"/>
                  </a:lnTo>
                  <a:lnTo>
                    <a:pt x="f2" y="f14"/>
                  </a:lnTo>
                  <a:lnTo>
                    <a:pt x="f8" y="f15"/>
                  </a:lnTo>
                  <a:lnTo>
                    <a:pt x="f10" y="f16"/>
                  </a:lnTo>
                  <a:lnTo>
                    <a:pt x="f12" y="f17"/>
                  </a:lnTo>
                  <a:lnTo>
                    <a:pt x="f11" y="f18"/>
                  </a:lnTo>
                  <a:lnTo>
                    <a:pt x="f9" y="f19"/>
                  </a:lnTo>
                  <a:lnTo>
                    <a:pt x="f7" y="f20"/>
                  </a:lnTo>
                  <a:lnTo>
                    <a:pt x="f6" y="f21"/>
                  </a:lnTo>
                  <a:lnTo>
                    <a:pt x="f5" y="f21"/>
                  </a:lnTo>
                  <a:lnTo>
                    <a:pt x="f22" y="f20"/>
                  </a:lnTo>
                  <a:lnTo>
                    <a:pt x="f23" y="f19"/>
                  </a:lnTo>
                  <a:lnTo>
                    <a:pt x="f24" y="f18"/>
                  </a:lnTo>
                  <a:lnTo>
                    <a:pt x="f25" y="f17"/>
                  </a:lnTo>
                  <a:lnTo>
                    <a:pt x="f26" y="f16"/>
                  </a:lnTo>
                  <a:lnTo>
                    <a:pt x="f27" y="f15"/>
                  </a:lnTo>
                  <a:lnTo>
                    <a:pt x="f28" y="f14"/>
                  </a:lnTo>
                  <a:lnTo>
                    <a:pt x="f28" y="f13"/>
                  </a:lnTo>
                  <a:lnTo>
                    <a:pt x="f27" y="f7"/>
                  </a:lnTo>
                  <a:lnTo>
                    <a:pt x="f26" y="f9"/>
                  </a:lnTo>
                  <a:lnTo>
                    <a:pt x="f25" y="f11"/>
                  </a:lnTo>
                  <a:lnTo>
                    <a:pt x="f24" y="f12"/>
                  </a:lnTo>
                  <a:lnTo>
                    <a:pt x="f23" y="f10"/>
                  </a:lnTo>
                  <a:lnTo>
                    <a:pt x="f22" y="f8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wrap="square" lIns="0" tIns="0" rIns="0" bIns="0" anchor="t" anchorCtr="0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" name="object 6"/>
            <p:cNvSpPr/>
            <p:nvPr/>
          </p:nvSpPr>
          <p:spPr>
            <a:xfrm>
              <a:off x="2446200" y="3415320"/>
              <a:ext cx="6257880" cy="12221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67780"/>
                <a:gd name="f4" fmla="val 1296670"/>
                <a:gd name="f5" fmla="val 216026"/>
                <a:gd name="f6" fmla="val 5701"/>
                <a:gd name="f7" fmla="val 166471"/>
                <a:gd name="f8" fmla="val 21944"/>
                <a:gd name="f9" fmla="val 120992"/>
                <a:gd name="f10" fmla="val 47436"/>
                <a:gd name="f11" fmla="val 80883"/>
                <a:gd name="f12" fmla="val 216027"/>
                <a:gd name="f13" fmla="val 6151499"/>
                <a:gd name="f14" fmla="val 6201014"/>
                <a:gd name="f15" fmla="val 6246477"/>
                <a:gd name="f16" fmla="val 6286589"/>
                <a:gd name="f17" fmla="val 6320049"/>
                <a:gd name="f18" fmla="val 6345559"/>
                <a:gd name="f19" fmla="val 6361817"/>
                <a:gd name="f20" fmla="val 6367526"/>
                <a:gd name="f21" fmla="val 1080109"/>
                <a:gd name="f22" fmla="val 1129641"/>
                <a:gd name="f23" fmla="val 1175110"/>
                <a:gd name="f24" fmla="val 1215221"/>
                <a:gd name="f25" fmla="val 1248676"/>
                <a:gd name="f26" fmla="val 1274178"/>
                <a:gd name="f27" fmla="val 1290430"/>
                <a:gd name="f28" fmla="val 1296136"/>
                <a:gd name="f29" fmla="*/ f0 1 6367780"/>
                <a:gd name="f30" fmla="*/ f1 1 1296670"/>
                <a:gd name="f31" fmla="val f2"/>
                <a:gd name="f32" fmla="val f3"/>
                <a:gd name="f33" fmla="val f4"/>
                <a:gd name="f34" fmla="+- f33 0 f31"/>
                <a:gd name="f35" fmla="+- f32 0 f31"/>
                <a:gd name="f36" fmla="*/ f35 1 6367780"/>
                <a:gd name="f37" fmla="*/ f34 1 1296670"/>
                <a:gd name="f38" fmla="*/ f31 1 f36"/>
                <a:gd name="f39" fmla="*/ f32 1 f36"/>
                <a:gd name="f40" fmla="*/ f31 1 f37"/>
                <a:gd name="f41" fmla="*/ f33 1 f37"/>
                <a:gd name="f42" fmla="*/ f38 f29 1"/>
                <a:gd name="f43" fmla="*/ f39 f29 1"/>
                <a:gd name="f44" fmla="*/ f41 f30 1"/>
                <a:gd name="f45" fmla="*/ f40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6367780" h="1296670">
                  <a:moveTo>
                    <a:pt x="f2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1" y="f10"/>
                  </a:lnTo>
                  <a:lnTo>
                    <a:pt x="f9" y="f8"/>
                  </a:lnTo>
                  <a:lnTo>
                    <a:pt x="f7" y="f6"/>
                  </a:lnTo>
                  <a:lnTo>
                    <a:pt x="f12" y="f2"/>
                  </a:lnTo>
                  <a:lnTo>
                    <a:pt x="f13" y="f2"/>
                  </a:lnTo>
                  <a:lnTo>
                    <a:pt x="f14" y="f6"/>
                  </a:lnTo>
                  <a:lnTo>
                    <a:pt x="f15" y="f8"/>
                  </a:lnTo>
                  <a:lnTo>
                    <a:pt x="f16" y="f10"/>
                  </a:lnTo>
                  <a:lnTo>
                    <a:pt x="f17" y="f11"/>
                  </a:lnTo>
                  <a:lnTo>
                    <a:pt x="f18" y="f9"/>
                  </a:lnTo>
                  <a:lnTo>
                    <a:pt x="f19" y="f7"/>
                  </a:lnTo>
                  <a:lnTo>
                    <a:pt x="f20" y="f5"/>
                  </a:lnTo>
                  <a:lnTo>
                    <a:pt x="f20" y="f21"/>
                  </a:lnTo>
                  <a:lnTo>
                    <a:pt x="f19" y="f22"/>
                  </a:lnTo>
                  <a:lnTo>
                    <a:pt x="f18" y="f23"/>
                  </a:lnTo>
                  <a:lnTo>
                    <a:pt x="f17" y="f24"/>
                  </a:lnTo>
                  <a:lnTo>
                    <a:pt x="f16" y="f25"/>
                  </a:lnTo>
                  <a:lnTo>
                    <a:pt x="f15" y="f26"/>
                  </a:lnTo>
                  <a:lnTo>
                    <a:pt x="f14" y="f27"/>
                  </a:lnTo>
                  <a:lnTo>
                    <a:pt x="f13" y="f28"/>
                  </a:lnTo>
                  <a:lnTo>
                    <a:pt x="f12" y="f28"/>
                  </a:lnTo>
                  <a:lnTo>
                    <a:pt x="f7" y="f27"/>
                  </a:lnTo>
                  <a:lnTo>
                    <a:pt x="f9" y="f26"/>
                  </a:lnTo>
                  <a:lnTo>
                    <a:pt x="f11" y="f25"/>
                  </a:lnTo>
                  <a:lnTo>
                    <a:pt x="f10" y="f24"/>
                  </a:lnTo>
                  <a:lnTo>
                    <a:pt x="f8" y="f23"/>
                  </a:lnTo>
                  <a:lnTo>
                    <a:pt x="f6" y="f22"/>
                  </a:lnTo>
                  <a:lnTo>
                    <a:pt x="f2" y="f21"/>
                  </a:lnTo>
                  <a:lnTo>
                    <a:pt x="f2" y="f5"/>
                  </a:lnTo>
                  <a:close/>
                </a:path>
              </a:pathLst>
            </a:custGeom>
            <a:noFill/>
            <a:ln w="19080">
              <a:solidFill>
                <a:srgbClr val="006FC0"/>
              </a:solidFill>
              <a:prstDash val="solid"/>
            </a:ln>
          </p:spPr>
          <p:txBody>
            <a:bodyPr wrap="square" lIns="0" tIns="0" rIns="0" bIns="0" anchor="t" anchorCtr="0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object 7"/>
            <p:cNvSpPr/>
            <p:nvPr/>
          </p:nvSpPr>
          <p:spPr>
            <a:xfrm>
              <a:off x="2446200" y="2261520"/>
              <a:ext cx="6232320" cy="10180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41745"/>
                <a:gd name="f4" fmla="val 1080135"/>
                <a:gd name="f5" fmla="val 6161532"/>
                <a:gd name="f6" fmla="val 179959"/>
                <a:gd name="f7" fmla="val 132144"/>
                <a:gd name="f8" fmla="val 6434"/>
                <a:gd name="f9" fmla="val 89163"/>
                <a:gd name="f10" fmla="val 24590"/>
                <a:gd name="f11" fmla="val 52736"/>
                <a:gd name="f12" fmla="val 52752"/>
                <a:gd name="f13" fmla="val 24586"/>
                <a:gd name="f14" fmla="val 89201"/>
                <a:gd name="f15" fmla="val 6433"/>
                <a:gd name="f16" fmla="val 132218"/>
                <a:gd name="f17" fmla="val 180086"/>
                <a:gd name="f18" fmla="val 900049"/>
                <a:gd name="f19" fmla="val 947916"/>
                <a:gd name="f20" fmla="val 990933"/>
                <a:gd name="f21" fmla="val 1027382"/>
                <a:gd name="f22" fmla="val 1055544"/>
                <a:gd name="f23" fmla="val 1073700"/>
                <a:gd name="f24" fmla="val 6209399"/>
                <a:gd name="f25" fmla="val 6252416"/>
                <a:gd name="f26" fmla="val 6288865"/>
                <a:gd name="f27" fmla="val 6317027"/>
                <a:gd name="f28" fmla="val 6335183"/>
                <a:gd name="f29" fmla="val 6341618"/>
                <a:gd name="f30" fmla="*/ f0 1 6341745"/>
                <a:gd name="f31" fmla="*/ f1 1 1080135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6341745"/>
                <a:gd name="f38" fmla="*/ f35 1 1080135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6341745" h="1080135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2" y="f17"/>
                  </a:lnTo>
                  <a:lnTo>
                    <a:pt x="f2" y="f18"/>
                  </a:lnTo>
                  <a:lnTo>
                    <a:pt x="f15" y="f19"/>
                  </a:lnTo>
                  <a:lnTo>
                    <a:pt x="f13" y="f20"/>
                  </a:lnTo>
                  <a:lnTo>
                    <a:pt x="f11" y="f21"/>
                  </a:lnTo>
                  <a:lnTo>
                    <a:pt x="f9" y="f22"/>
                  </a:lnTo>
                  <a:lnTo>
                    <a:pt x="f7" y="f23"/>
                  </a:lnTo>
                  <a:lnTo>
                    <a:pt x="f6" y="f4"/>
                  </a:lnTo>
                  <a:lnTo>
                    <a:pt x="f5" y="f4"/>
                  </a:lnTo>
                  <a:lnTo>
                    <a:pt x="f24" y="f23"/>
                  </a:lnTo>
                  <a:lnTo>
                    <a:pt x="f25" y="f22"/>
                  </a:lnTo>
                  <a:lnTo>
                    <a:pt x="f26" y="f21"/>
                  </a:lnTo>
                  <a:lnTo>
                    <a:pt x="f27" y="f20"/>
                  </a:lnTo>
                  <a:lnTo>
                    <a:pt x="f28" y="f19"/>
                  </a:lnTo>
                  <a:lnTo>
                    <a:pt x="f29" y="f18"/>
                  </a:lnTo>
                  <a:lnTo>
                    <a:pt x="f29" y="f17"/>
                  </a:lnTo>
                  <a:lnTo>
                    <a:pt x="f28" y="f16"/>
                  </a:lnTo>
                  <a:lnTo>
                    <a:pt x="f27" y="f14"/>
                  </a:lnTo>
                  <a:lnTo>
                    <a:pt x="f26" y="f12"/>
                  </a:lnTo>
                  <a:lnTo>
                    <a:pt x="f25" y="f10"/>
                  </a:lnTo>
                  <a:lnTo>
                    <a:pt x="f24" y="f8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wrap="square" lIns="0" tIns="0" rIns="0" bIns="0" anchor="t" anchorCtr="0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object 8"/>
            <p:cNvSpPr/>
            <p:nvPr/>
          </p:nvSpPr>
          <p:spPr>
            <a:xfrm>
              <a:off x="2446200" y="2261520"/>
              <a:ext cx="6232320" cy="10180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41745"/>
                <a:gd name="f4" fmla="val 1080135"/>
                <a:gd name="f5" fmla="val 180086"/>
                <a:gd name="f6" fmla="val 6433"/>
                <a:gd name="f7" fmla="val 132218"/>
                <a:gd name="f8" fmla="val 24586"/>
                <a:gd name="f9" fmla="val 89201"/>
                <a:gd name="f10" fmla="val 52736"/>
                <a:gd name="f11" fmla="val 52752"/>
                <a:gd name="f12" fmla="val 89163"/>
                <a:gd name="f13" fmla="val 24590"/>
                <a:gd name="f14" fmla="val 132144"/>
                <a:gd name="f15" fmla="val 6434"/>
                <a:gd name="f16" fmla="val 179959"/>
                <a:gd name="f17" fmla="val 6161532"/>
                <a:gd name="f18" fmla="val 6209399"/>
                <a:gd name="f19" fmla="val 6252416"/>
                <a:gd name="f20" fmla="val 6288865"/>
                <a:gd name="f21" fmla="val 6317027"/>
                <a:gd name="f22" fmla="val 6335183"/>
                <a:gd name="f23" fmla="val 6341618"/>
                <a:gd name="f24" fmla="val 900049"/>
                <a:gd name="f25" fmla="val 947916"/>
                <a:gd name="f26" fmla="val 990933"/>
                <a:gd name="f27" fmla="val 1027382"/>
                <a:gd name="f28" fmla="val 1055544"/>
                <a:gd name="f29" fmla="val 1073700"/>
                <a:gd name="f30" fmla="*/ f0 1 6341745"/>
                <a:gd name="f31" fmla="*/ f1 1 1080135"/>
                <a:gd name="f32" fmla="val f2"/>
                <a:gd name="f33" fmla="val f3"/>
                <a:gd name="f34" fmla="val f4"/>
                <a:gd name="f35" fmla="+- f34 0 f32"/>
                <a:gd name="f36" fmla="+- f33 0 f32"/>
                <a:gd name="f37" fmla="*/ f36 1 6341745"/>
                <a:gd name="f38" fmla="*/ f35 1 1080135"/>
                <a:gd name="f39" fmla="*/ f32 1 f37"/>
                <a:gd name="f40" fmla="*/ f33 1 f37"/>
                <a:gd name="f41" fmla="*/ f32 1 f38"/>
                <a:gd name="f42" fmla="*/ f34 1 f38"/>
                <a:gd name="f43" fmla="*/ f39 f30 1"/>
                <a:gd name="f44" fmla="*/ f40 f30 1"/>
                <a:gd name="f45" fmla="*/ f42 f31 1"/>
                <a:gd name="f46" fmla="*/ f41 f3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6341745" h="1080135">
                  <a:moveTo>
                    <a:pt x="f2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2"/>
                  </a:lnTo>
                  <a:lnTo>
                    <a:pt x="f17" y="f2"/>
                  </a:lnTo>
                  <a:lnTo>
                    <a:pt x="f18" y="f15"/>
                  </a:lnTo>
                  <a:lnTo>
                    <a:pt x="f19" y="f13"/>
                  </a:lnTo>
                  <a:lnTo>
                    <a:pt x="f20" y="f11"/>
                  </a:lnTo>
                  <a:lnTo>
                    <a:pt x="f21" y="f9"/>
                  </a:lnTo>
                  <a:lnTo>
                    <a:pt x="f22" y="f7"/>
                  </a:lnTo>
                  <a:lnTo>
                    <a:pt x="f23" y="f5"/>
                  </a:lnTo>
                  <a:lnTo>
                    <a:pt x="f23" y="f24"/>
                  </a:lnTo>
                  <a:lnTo>
                    <a:pt x="f22" y="f25"/>
                  </a:lnTo>
                  <a:lnTo>
                    <a:pt x="f21" y="f26"/>
                  </a:lnTo>
                  <a:lnTo>
                    <a:pt x="f20" y="f27"/>
                  </a:lnTo>
                  <a:lnTo>
                    <a:pt x="f19" y="f28"/>
                  </a:lnTo>
                  <a:lnTo>
                    <a:pt x="f18" y="f29"/>
                  </a:lnTo>
                  <a:lnTo>
                    <a:pt x="f17" y="f4"/>
                  </a:lnTo>
                  <a:lnTo>
                    <a:pt x="f16" y="f4"/>
                  </a:lnTo>
                  <a:lnTo>
                    <a:pt x="f14" y="f29"/>
                  </a:lnTo>
                  <a:lnTo>
                    <a:pt x="f12" y="f28"/>
                  </a:lnTo>
                  <a:lnTo>
                    <a:pt x="f10" y="f27"/>
                  </a:lnTo>
                  <a:lnTo>
                    <a:pt x="f8" y="f26"/>
                  </a:lnTo>
                  <a:lnTo>
                    <a:pt x="f6" y="f25"/>
                  </a:lnTo>
                  <a:lnTo>
                    <a:pt x="f2" y="f24"/>
                  </a:lnTo>
                  <a:lnTo>
                    <a:pt x="f2" y="f5"/>
                  </a:lnTo>
                  <a:close/>
                </a:path>
              </a:pathLst>
            </a:custGeom>
            <a:noFill/>
            <a:ln w="19080">
              <a:solidFill>
                <a:srgbClr val="00AFEF"/>
              </a:solidFill>
              <a:prstDash val="solid"/>
            </a:ln>
          </p:spPr>
          <p:txBody>
            <a:bodyPr wrap="square" lIns="0" tIns="0" rIns="0" bIns="0" anchor="t" anchorCtr="0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object 9"/>
            <p:cNvSpPr/>
            <p:nvPr/>
          </p:nvSpPr>
          <p:spPr>
            <a:xfrm>
              <a:off x="2433240" y="1311480"/>
              <a:ext cx="6232320" cy="8492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41745"/>
                <a:gd name="f4" fmla="val 901064"/>
                <a:gd name="f5" fmla="val 6191504"/>
                <a:gd name="f6" fmla="val 150113"/>
                <a:gd name="f7" fmla="val 102705"/>
                <a:gd name="f8" fmla="val 7650"/>
                <a:gd name="f9" fmla="val 61502"/>
                <a:gd name="f10" fmla="val 28955"/>
                <a:gd name="f11" fmla="val 28992"/>
                <a:gd name="f12" fmla="val 61447"/>
                <a:gd name="f13" fmla="val 7662"/>
                <a:gd name="f14" fmla="val 102656"/>
                <a:gd name="f15" fmla="val 750696"/>
                <a:gd name="f16" fmla="val 798167"/>
                <a:gd name="f17" fmla="val 839408"/>
                <a:gd name="f18" fmla="val 871937"/>
                <a:gd name="f19" fmla="val 893274"/>
                <a:gd name="f20" fmla="val 900937"/>
                <a:gd name="f21" fmla="val 6238961"/>
                <a:gd name="f22" fmla="val 6280170"/>
                <a:gd name="f23" fmla="val 6312662"/>
                <a:gd name="f24" fmla="val 6333967"/>
                <a:gd name="f25" fmla="val 6341618"/>
                <a:gd name="f26" fmla="*/ f0 1 6341745"/>
                <a:gd name="f27" fmla="*/ f1 1 901064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6341745"/>
                <a:gd name="f34" fmla="*/ f31 1 901064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6341745" h="901064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2" y="f6"/>
                  </a:lnTo>
                  <a:lnTo>
                    <a:pt x="f2" y="f15"/>
                  </a:lnTo>
                  <a:lnTo>
                    <a:pt x="f13" y="f16"/>
                  </a:lnTo>
                  <a:lnTo>
                    <a:pt x="f11" y="f17"/>
                  </a:lnTo>
                  <a:lnTo>
                    <a:pt x="f9" y="f18"/>
                  </a:lnTo>
                  <a:lnTo>
                    <a:pt x="f7" y="f19"/>
                  </a:lnTo>
                  <a:lnTo>
                    <a:pt x="f6" y="f20"/>
                  </a:lnTo>
                  <a:lnTo>
                    <a:pt x="f5" y="f20"/>
                  </a:lnTo>
                  <a:lnTo>
                    <a:pt x="f21" y="f19"/>
                  </a:lnTo>
                  <a:lnTo>
                    <a:pt x="f22" y="f18"/>
                  </a:lnTo>
                  <a:lnTo>
                    <a:pt x="f23" y="f17"/>
                  </a:lnTo>
                  <a:lnTo>
                    <a:pt x="f24" y="f16"/>
                  </a:lnTo>
                  <a:lnTo>
                    <a:pt x="f25" y="f15"/>
                  </a:lnTo>
                  <a:lnTo>
                    <a:pt x="f25" y="f6"/>
                  </a:lnTo>
                  <a:lnTo>
                    <a:pt x="f24" y="f14"/>
                  </a:lnTo>
                  <a:lnTo>
                    <a:pt x="f23" y="f12"/>
                  </a:lnTo>
                  <a:lnTo>
                    <a:pt x="f22" y="f10"/>
                  </a:lnTo>
                  <a:lnTo>
                    <a:pt x="f21" y="f8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wrap="square" lIns="0" tIns="0" rIns="0" bIns="0" anchor="t" anchorCtr="0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9" name="object 10"/>
            <p:cNvSpPr/>
            <p:nvPr/>
          </p:nvSpPr>
          <p:spPr>
            <a:xfrm>
              <a:off x="2433240" y="1311480"/>
              <a:ext cx="6232320" cy="8492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341745"/>
                <a:gd name="f4" fmla="val 901064"/>
                <a:gd name="f5" fmla="val 150113"/>
                <a:gd name="f6" fmla="val 7662"/>
                <a:gd name="f7" fmla="val 102656"/>
                <a:gd name="f8" fmla="val 28992"/>
                <a:gd name="f9" fmla="val 61447"/>
                <a:gd name="f10" fmla="val 61502"/>
                <a:gd name="f11" fmla="val 28955"/>
                <a:gd name="f12" fmla="val 102705"/>
                <a:gd name="f13" fmla="val 7650"/>
                <a:gd name="f14" fmla="val 6191504"/>
                <a:gd name="f15" fmla="val 6238961"/>
                <a:gd name="f16" fmla="val 6280170"/>
                <a:gd name="f17" fmla="val 6312662"/>
                <a:gd name="f18" fmla="val 6333967"/>
                <a:gd name="f19" fmla="val 6341618"/>
                <a:gd name="f20" fmla="val 750696"/>
                <a:gd name="f21" fmla="val 798167"/>
                <a:gd name="f22" fmla="val 839408"/>
                <a:gd name="f23" fmla="val 871937"/>
                <a:gd name="f24" fmla="val 893274"/>
                <a:gd name="f25" fmla="val 900937"/>
                <a:gd name="f26" fmla="*/ f0 1 6341745"/>
                <a:gd name="f27" fmla="*/ f1 1 901064"/>
                <a:gd name="f28" fmla="val f2"/>
                <a:gd name="f29" fmla="val f3"/>
                <a:gd name="f30" fmla="val f4"/>
                <a:gd name="f31" fmla="+- f30 0 f28"/>
                <a:gd name="f32" fmla="+- f29 0 f28"/>
                <a:gd name="f33" fmla="*/ f32 1 6341745"/>
                <a:gd name="f34" fmla="*/ f31 1 901064"/>
                <a:gd name="f35" fmla="*/ f28 1 f33"/>
                <a:gd name="f36" fmla="*/ f29 1 f33"/>
                <a:gd name="f37" fmla="*/ f28 1 f34"/>
                <a:gd name="f38" fmla="*/ f30 1 f34"/>
                <a:gd name="f39" fmla="*/ f35 f26 1"/>
                <a:gd name="f40" fmla="*/ f36 f26 1"/>
                <a:gd name="f41" fmla="*/ f38 f27 1"/>
                <a:gd name="f42" fmla="*/ f3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9" t="f42" r="f40" b="f41"/>
              <a:pathLst>
                <a:path w="6341745" h="901064">
                  <a:moveTo>
                    <a:pt x="f2" y="f5"/>
                  </a:move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5" y="f2"/>
                  </a:lnTo>
                  <a:lnTo>
                    <a:pt x="f14" y="f2"/>
                  </a:lnTo>
                  <a:lnTo>
                    <a:pt x="f15" y="f13"/>
                  </a:lnTo>
                  <a:lnTo>
                    <a:pt x="f16" y="f11"/>
                  </a:lnTo>
                  <a:lnTo>
                    <a:pt x="f17" y="f9"/>
                  </a:lnTo>
                  <a:lnTo>
                    <a:pt x="f18" y="f7"/>
                  </a:lnTo>
                  <a:lnTo>
                    <a:pt x="f19" y="f5"/>
                  </a:lnTo>
                  <a:lnTo>
                    <a:pt x="f19" y="f20"/>
                  </a:lnTo>
                  <a:lnTo>
                    <a:pt x="f18" y="f21"/>
                  </a:lnTo>
                  <a:lnTo>
                    <a:pt x="f17" y="f22"/>
                  </a:lnTo>
                  <a:lnTo>
                    <a:pt x="f16" y="f23"/>
                  </a:lnTo>
                  <a:lnTo>
                    <a:pt x="f15" y="f24"/>
                  </a:lnTo>
                  <a:lnTo>
                    <a:pt x="f14" y="f25"/>
                  </a:lnTo>
                  <a:lnTo>
                    <a:pt x="f5" y="f25"/>
                  </a:lnTo>
                  <a:lnTo>
                    <a:pt x="f12" y="f24"/>
                  </a:lnTo>
                  <a:lnTo>
                    <a:pt x="f10" y="f23"/>
                  </a:lnTo>
                  <a:lnTo>
                    <a:pt x="f8" y="f22"/>
                  </a:lnTo>
                  <a:lnTo>
                    <a:pt x="f6" y="f21"/>
                  </a:lnTo>
                  <a:lnTo>
                    <a:pt x="f2" y="f20"/>
                  </a:lnTo>
                  <a:lnTo>
                    <a:pt x="f2" y="f5"/>
                  </a:lnTo>
                  <a:close/>
                </a:path>
              </a:pathLst>
            </a:custGeom>
            <a:noFill/>
            <a:ln w="19080">
              <a:solidFill>
                <a:srgbClr val="C0D5DC"/>
              </a:solidFill>
              <a:prstDash val="solid"/>
            </a:ln>
          </p:spPr>
          <p:txBody>
            <a:bodyPr wrap="square" lIns="0" tIns="0" rIns="0" bIns="0" anchor="t" anchorCtr="0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grpSp>
        <p:nvGrpSpPr>
          <p:cNvPr id="10" name="Схема 13"/>
          <p:cNvGrpSpPr/>
          <p:nvPr/>
        </p:nvGrpSpPr>
        <p:grpSpPr>
          <a:xfrm>
            <a:off x="228600" y="1047599"/>
            <a:ext cx="2514600" cy="3505681"/>
            <a:chOff x="228600" y="1047599"/>
            <a:chExt cx="2514600" cy="3505681"/>
          </a:xfrm>
        </p:grpSpPr>
        <p:sp>
          <p:nvSpPr>
            <p:cNvPr id="11" name="Полилиния 10"/>
            <p:cNvSpPr/>
            <p:nvPr/>
          </p:nvSpPr>
          <p:spPr>
            <a:xfrm>
              <a:off x="1066680" y="1047599"/>
              <a:ext cx="838080" cy="11685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38199"/>
                <a:gd name="f7" fmla="val 1168399"/>
                <a:gd name="f8" fmla="val 419100"/>
                <a:gd name="f9" fmla="+- 0 0 0"/>
                <a:gd name="f10" fmla="*/ f3 1 838199"/>
                <a:gd name="f11" fmla="*/ f4 1 1168399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838199"/>
                <a:gd name="f20" fmla="*/ f16 1 1168399"/>
                <a:gd name="f21" fmla="*/ 0 f17 1"/>
                <a:gd name="f22" fmla="*/ 1168399 f16 1"/>
                <a:gd name="f23" fmla="*/ 419100 f17 1"/>
                <a:gd name="f24" fmla="*/ 0 f16 1"/>
                <a:gd name="f25" fmla="*/ 838199 f17 1"/>
                <a:gd name="f26" fmla="+- f18 0 f1"/>
                <a:gd name="f27" fmla="*/ f21 1 838199"/>
                <a:gd name="f28" fmla="*/ f22 1 1168399"/>
                <a:gd name="f29" fmla="*/ f23 1 838199"/>
                <a:gd name="f30" fmla="*/ f24 1 1168399"/>
                <a:gd name="f31" fmla="*/ f25 1 838199"/>
                <a:gd name="f32" fmla="*/ f12 1 f19"/>
                <a:gd name="f33" fmla="*/ f13 1 f19"/>
                <a:gd name="f34" fmla="*/ f12 1 f20"/>
                <a:gd name="f35" fmla="*/ f14 1 f20"/>
                <a:gd name="f36" fmla="*/ f27 1 f19"/>
                <a:gd name="f37" fmla="*/ f28 1 f20"/>
                <a:gd name="f38" fmla="*/ f29 1 f19"/>
                <a:gd name="f39" fmla="*/ f30 1 f20"/>
                <a:gd name="f40" fmla="*/ f31 1 f19"/>
                <a:gd name="f41" fmla="*/ f32 f10 1"/>
                <a:gd name="f42" fmla="*/ f33 f10 1"/>
                <a:gd name="f43" fmla="*/ f35 f11 1"/>
                <a:gd name="f44" fmla="*/ f34 f11 1"/>
                <a:gd name="f45" fmla="*/ f36 f10 1"/>
                <a:gd name="f46" fmla="*/ f37 f11 1"/>
                <a:gd name="f47" fmla="*/ f38 f10 1"/>
                <a:gd name="f48" fmla="*/ f39 f11 1"/>
                <a:gd name="f49" fmla="*/ f4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5" y="f46"/>
                </a:cxn>
                <a:cxn ang="f26">
                  <a:pos x="f47" y="f48"/>
                </a:cxn>
                <a:cxn ang="f26">
                  <a:pos x="f47" y="f48"/>
                </a:cxn>
                <a:cxn ang="f26">
                  <a:pos x="f49" y="f46"/>
                </a:cxn>
                <a:cxn ang="f26">
                  <a:pos x="f45" y="f46"/>
                </a:cxn>
              </a:cxnLst>
              <a:rect l="f41" t="f44" r="f42" b="f43"/>
              <a:pathLst>
                <a:path w="838199" h="1168399">
                  <a:moveTo>
                    <a:pt x="f5" y="f7"/>
                  </a:moveTo>
                  <a:lnTo>
                    <a:pt x="f8" y="f5"/>
                  </a:lnTo>
                  <a:lnTo>
                    <a:pt x="f8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F81BD"/>
            </a:solidFill>
            <a:ln w="25560">
              <a:solidFill>
                <a:srgbClr val="FFFFFF"/>
              </a:solidFill>
              <a:prstDash val="solid"/>
            </a:ln>
          </p:spPr>
          <p:txBody>
            <a:bodyPr wrap="square" lIns="10080" tIns="10080" rIns="10080" bIns="10080" anchor="ctr" anchorCtr="1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47640" y="2216160"/>
              <a:ext cx="1676519" cy="11685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76399"/>
                <a:gd name="f7" fmla="val 1168399"/>
                <a:gd name="f8" fmla="val 419105"/>
                <a:gd name="f9" fmla="val 1257294"/>
                <a:gd name="f10" fmla="+- 0 0 0"/>
                <a:gd name="f11" fmla="*/ f3 1 1676399"/>
                <a:gd name="f12" fmla="*/ f4 1 1168399"/>
                <a:gd name="f13" fmla="val f5"/>
                <a:gd name="f14" fmla="val f6"/>
                <a:gd name="f15" fmla="val f7"/>
                <a:gd name="f16" fmla="*/ f10 f0 1"/>
                <a:gd name="f17" fmla="+- f15 0 f13"/>
                <a:gd name="f18" fmla="+- f14 0 f13"/>
                <a:gd name="f19" fmla="*/ f16 1 f2"/>
                <a:gd name="f20" fmla="*/ f18 1 1676399"/>
                <a:gd name="f21" fmla="*/ f17 1 1168399"/>
                <a:gd name="f22" fmla="*/ 0 f18 1"/>
                <a:gd name="f23" fmla="*/ 1168399 f17 1"/>
                <a:gd name="f24" fmla="*/ 419105 f18 1"/>
                <a:gd name="f25" fmla="*/ 0 f17 1"/>
                <a:gd name="f26" fmla="*/ 1257294 f18 1"/>
                <a:gd name="f27" fmla="*/ 1676399 f18 1"/>
                <a:gd name="f28" fmla="+- f19 0 f1"/>
                <a:gd name="f29" fmla="*/ f22 1 1676399"/>
                <a:gd name="f30" fmla="*/ f23 1 1168399"/>
                <a:gd name="f31" fmla="*/ f24 1 1676399"/>
                <a:gd name="f32" fmla="*/ f25 1 1168399"/>
                <a:gd name="f33" fmla="*/ f26 1 1676399"/>
                <a:gd name="f34" fmla="*/ f27 1 1676399"/>
                <a:gd name="f35" fmla="*/ f13 1 f20"/>
                <a:gd name="f36" fmla="*/ f14 1 f20"/>
                <a:gd name="f37" fmla="*/ f13 1 f21"/>
                <a:gd name="f38" fmla="*/ f15 1 f21"/>
                <a:gd name="f39" fmla="*/ f29 1 f20"/>
                <a:gd name="f40" fmla="*/ f30 1 f21"/>
                <a:gd name="f41" fmla="*/ f31 1 f20"/>
                <a:gd name="f42" fmla="*/ f32 1 f21"/>
                <a:gd name="f43" fmla="*/ f33 1 f20"/>
                <a:gd name="f44" fmla="*/ f34 1 f20"/>
                <a:gd name="f45" fmla="*/ f35 f11 1"/>
                <a:gd name="f46" fmla="*/ f36 f11 1"/>
                <a:gd name="f47" fmla="*/ f38 f12 1"/>
                <a:gd name="f48" fmla="*/ f37 f12 1"/>
                <a:gd name="f49" fmla="*/ f39 f11 1"/>
                <a:gd name="f50" fmla="*/ f40 f12 1"/>
                <a:gd name="f51" fmla="*/ f41 f11 1"/>
                <a:gd name="f52" fmla="*/ f42 f12 1"/>
                <a:gd name="f53" fmla="*/ f43 f11 1"/>
                <a:gd name="f54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49" y="f50"/>
                </a:cxn>
                <a:cxn ang="f28">
                  <a:pos x="f51" y="f52"/>
                </a:cxn>
                <a:cxn ang="f28">
                  <a:pos x="f53" y="f52"/>
                </a:cxn>
                <a:cxn ang="f28">
                  <a:pos x="f54" y="f50"/>
                </a:cxn>
                <a:cxn ang="f28">
                  <a:pos x="f49" y="f50"/>
                </a:cxn>
              </a:cxnLst>
              <a:rect l="f45" t="f48" r="f46" b="f47"/>
              <a:pathLst>
                <a:path w="1676399" h="1168399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F81BD"/>
            </a:solidFill>
            <a:ln w="25560">
              <a:solidFill>
                <a:srgbClr val="FFFFFF"/>
              </a:solidFill>
              <a:prstDash val="solid"/>
            </a:ln>
          </p:spPr>
          <p:txBody>
            <a:bodyPr wrap="square" lIns="329040" tIns="35640" rIns="329040" bIns="35640" anchor="ctr" anchorCtr="1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28600" y="3384720"/>
              <a:ext cx="2514600" cy="11685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14599"/>
                <a:gd name="f7" fmla="val 1168399"/>
                <a:gd name="f8" fmla="val 419105"/>
                <a:gd name="f9" fmla="val 2095494"/>
                <a:gd name="f10" fmla="+- 0 0 0"/>
                <a:gd name="f11" fmla="*/ f3 1 2514599"/>
                <a:gd name="f12" fmla="*/ f4 1 1168399"/>
                <a:gd name="f13" fmla="val f5"/>
                <a:gd name="f14" fmla="val f6"/>
                <a:gd name="f15" fmla="val f7"/>
                <a:gd name="f16" fmla="*/ f10 f0 1"/>
                <a:gd name="f17" fmla="+- f15 0 f13"/>
                <a:gd name="f18" fmla="+- f14 0 f13"/>
                <a:gd name="f19" fmla="*/ f16 1 f2"/>
                <a:gd name="f20" fmla="*/ f18 1 2514599"/>
                <a:gd name="f21" fmla="*/ f17 1 1168399"/>
                <a:gd name="f22" fmla="*/ 0 f18 1"/>
                <a:gd name="f23" fmla="*/ 1168399 f17 1"/>
                <a:gd name="f24" fmla="*/ 419105 f18 1"/>
                <a:gd name="f25" fmla="*/ 0 f17 1"/>
                <a:gd name="f26" fmla="*/ 2095494 f18 1"/>
                <a:gd name="f27" fmla="*/ 2514599 f18 1"/>
                <a:gd name="f28" fmla="+- f19 0 f1"/>
                <a:gd name="f29" fmla="*/ f22 1 2514599"/>
                <a:gd name="f30" fmla="*/ f23 1 1168399"/>
                <a:gd name="f31" fmla="*/ f24 1 2514599"/>
                <a:gd name="f32" fmla="*/ f25 1 1168399"/>
                <a:gd name="f33" fmla="*/ f26 1 2514599"/>
                <a:gd name="f34" fmla="*/ f27 1 2514599"/>
                <a:gd name="f35" fmla="*/ f13 1 f20"/>
                <a:gd name="f36" fmla="*/ f14 1 f20"/>
                <a:gd name="f37" fmla="*/ f13 1 f21"/>
                <a:gd name="f38" fmla="*/ f15 1 f21"/>
                <a:gd name="f39" fmla="*/ f29 1 f20"/>
                <a:gd name="f40" fmla="*/ f30 1 f21"/>
                <a:gd name="f41" fmla="*/ f31 1 f20"/>
                <a:gd name="f42" fmla="*/ f32 1 f21"/>
                <a:gd name="f43" fmla="*/ f33 1 f20"/>
                <a:gd name="f44" fmla="*/ f34 1 f20"/>
                <a:gd name="f45" fmla="*/ f35 f11 1"/>
                <a:gd name="f46" fmla="*/ f36 f11 1"/>
                <a:gd name="f47" fmla="*/ f38 f12 1"/>
                <a:gd name="f48" fmla="*/ f37 f12 1"/>
                <a:gd name="f49" fmla="*/ f39 f11 1"/>
                <a:gd name="f50" fmla="*/ f40 f12 1"/>
                <a:gd name="f51" fmla="*/ f41 f11 1"/>
                <a:gd name="f52" fmla="*/ f42 f12 1"/>
                <a:gd name="f53" fmla="*/ f43 f11 1"/>
                <a:gd name="f54" fmla="*/ f4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49" y="f50"/>
                </a:cxn>
                <a:cxn ang="f28">
                  <a:pos x="f51" y="f52"/>
                </a:cxn>
                <a:cxn ang="f28">
                  <a:pos x="f53" y="f52"/>
                </a:cxn>
                <a:cxn ang="f28">
                  <a:pos x="f54" y="f50"/>
                </a:cxn>
                <a:cxn ang="f28">
                  <a:pos x="f49" y="f50"/>
                </a:cxn>
              </a:cxnLst>
              <a:rect l="f45" t="f48" r="f46" b="f47"/>
              <a:pathLst>
                <a:path w="2514599" h="1168399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F81BD"/>
            </a:solidFill>
            <a:ln w="25560">
              <a:solidFill>
                <a:srgbClr val="FFFFFF"/>
              </a:solidFill>
              <a:prstDash val="solid"/>
            </a:ln>
          </p:spPr>
          <p:txBody>
            <a:bodyPr wrap="square" lIns="494640" tIns="54720" rIns="494640" bIns="54720" anchor="ctr" anchorCtr="1" compatLnSpc="0"/>
            <a:lstStyle/>
            <a:p>
              <a:pPr marL="0"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457200" y="857159"/>
            <a:ext cx="8229600" cy="360"/>
          </a:xfrm>
          <a:custGeom>
            <a:avLst/>
            <a:gdLst>
              <a:gd name="f0" fmla="val w"/>
              <a:gd name="f1" fmla="val h"/>
              <a:gd name="f2" fmla="val 0"/>
              <a:gd name="f3" fmla="val 8229600"/>
              <a:gd name="f4" fmla="*/ f0 1 8229600"/>
              <a:gd name="f5" fmla="*/ f1 1 0"/>
              <a:gd name="f6" fmla="val f2"/>
              <a:gd name="f7" fmla="val f3"/>
              <a:gd name="f8" fmla="+- f6 0 f6"/>
              <a:gd name="f9" fmla="+- f7 0 f6"/>
              <a:gd name="f10" fmla="*/ f9 1 8229600"/>
              <a:gd name="f11" fmla="*/ f8 1 0"/>
              <a:gd name="f12" fmla="*/ 0 1 f10"/>
              <a:gd name="f13" fmla="*/ 8229600 1 f10"/>
              <a:gd name="f14" fmla="*/ 0 1 f11"/>
              <a:gd name="f15" fmla="*/ 1 1 f11"/>
              <a:gd name="f16" fmla="*/ f12 f4 1"/>
              <a:gd name="f17" fmla="*/ f13 f4 1"/>
              <a:gd name="f18" fmla="*/ f15 f5 1"/>
              <a:gd name="f19" fmla="*/ f14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8229600">
                <a:moveTo>
                  <a:pt x="f2" y="f2"/>
                </a:moveTo>
                <a:lnTo>
                  <a:pt x="f3" y="f2"/>
                </a:lnTo>
              </a:path>
            </a:pathLst>
          </a:custGeom>
          <a:noFill/>
          <a:ln w="9360">
            <a:solidFill>
              <a:srgbClr val="9FB8CD"/>
            </a:solidFill>
            <a:custDash>
              <a:ds d="100000" sp="100000"/>
            </a:custDash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object 4"/>
          <p:cNvSpPr/>
          <p:nvPr/>
        </p:nvSpPr>
        <p:spPr>
          <a:xfrm>
            <a:off x="454320" y="4824000"/>
            <a:ext cx="120600" cy="143640"/>
          </a:xfrm>
          <a:custGeom>
            <a:avLst/>
            <a:gdLst>
              <a:gd name="f0" fmla="val w"/>
              <a:gd name="f1" fmla="val h"/>
              <a:gd name="f2" fmla="val 0"/>
              <a:gd name="f3" fmla="val 120650"/>
              <a:gd name="f4" fmla="val 143510"/>
              <a:gd name="f5" fmla="val 143128"/>
              <a:gd name="f6" fmla="val 120319"/>
              <a:gd name="f7" fmla="val 71564"/>
              <a:gd name="f8" fmla="*/ f0 1 120650"/>
              <a:gd name="f9" fmla="*/ f1 1 143510"/>
              <a:gd name="f10" fmla="val f2"/>
              <a:gd name="f11" fmla="val f3"/>
              <a:gd name="f12" fmla="val f4"/>
              <a:gd name="f13" fmla="+- f12 0 f10"/>
              <a:gd name="f14" fmla="+- f11 0 f10"/>
              <a:gd name="f15" fmla="*/ f14 1 120650"/>
              <a:gd name="f16" fmla="*/ f13 1 143510"/>
              <a:gd name="f17" fmla="*/ f10 1 f15"/>
              <a:gd name="f18" fmla="*/ f11 1 f15"/>
              <a:gd name="f19" fmla="*/ f10 1 f16"/>
              <a:gd name="f20" fmla="*/ f12 1 f16"/>
              <a:gd name="f21" fmla="*/ f17 f8 1"/>
              <a:gd name="f22" fmla="*/ f18 f8 1"/>
              <a:gd name="f23" fmla="*/ f20 f9 1"/>
              <a:gd name="f24" fmla="*/ f19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1" t="f24" r="f22" b="f23"/>
            <a:pathLst>
              <a:path w="120650" h="143510">
                <a:moveTo>
                  <a:pt x="f2" y="f2"/>
                </a:moveTo>
                <a:lnTo>
                  <a:pt x="f2" y="f5"/>
                </a:lnTo>
                <a:lnTo>
                  <a:pt x="f6" y="f7"/>
                </a:lnTo>
                <a:lnTo>
                  <a:pt x="f2" y="f2"/>
                </a:lnTo>
                <a:close/>
              </a:path>
            </a:pathLst>
          </a:custGeom>
          <a:solidFill>
            <a:srgbClr val="9FB8CD"/>
          </a:solidFill>
          <a:ln>
            <a:noFill/>
            <a:prstDash val="solid"/>
          </a:ln>
        </p:spPr>
        <p:txBody>
          <a:bodyPr wrap="square" lIns="0" tIns="0" rIns="0" bIns="0" anchor="t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object 5"/>
          <p:cNvSpPr txBox="1">
            <a:spLocks noGrp="1"/>
          </p:cNvSpPr>
          <p:nvPr>
            <p:ph type="title"/>
          </p:nvPr>
        </p:nvSpPr>
        <p:spPr>
          <a:xfrm>
            <a:off x="449639" y="402840"/>
            <a:ext cx="4251240" cy="422280"/>
          </a:xfrm>
        </p:spPr>
        <p:txBody>
          <a:bodyPr tIns="133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 hangingPunct="1">
              <a:spcBef>
                <a:spcPts val="105"/>
              </a:spcBef>
              <a:buNone/>
              <a:tabLst>
                <a:tab pos="2211119" algn="l"/>
              </a:tabLst>
            </a:pPr>
            <a:r>
              <a:rPr lang="ru-RU" sz="2600" kern="0" spc="-6">
                <a:solidFill>
                  <a:srgbClr val="464652"/>
                </a:solidFill>
                <a:latin typeface="Cambria" pitchFamily="18"/>
              </a:rPr>
              <a:t>План </a:t>
            </a:r>
            <a:r>
              <a:rPr lang="ru-RU" sz="2600" kern="0">
                <a:solidFill>
                  <a:srgbClr val="464652"/>
                </a:solidFill>
                <a:latin typeface="Cambria" pitchFamily="18"/>
              </a:rPr>
              <a:t>мероприятий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5508104" y="3003798"/>
            <a:ext cx="1549896" cy="11879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000" b="0" i="0" u="none" strike="noStrike" kern="1200" cap="none" spc="0" baseline="0" dirty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Lucida Sans" pitchFamily="2"/>
              </a:rPr>
              <a:t>*</a:t>
            </a:r>
            <a:r>
              <a:rPr lang="ru-RU" sz="1000" b="0" i="1" u="none" strike="noStrike" kern="1200" cap="none" spc="0" baseline="0" dirty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Lucida Sans" pitchFamily="2"/>
              </a:rPr>
              <a:t>План мероприятий утверждается Главным врачом МО, подписывается, сканируется и вставляется в данный слайд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898274"/>
              </p:ext>
            </p:extLst>
          </p:nvPr>
        </p:nvGraphicFramePr>
        <p:xfrm>
          <a:off x="4427984" y="223227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LibreOffice" showAsIcon="1" r:id="rId4" imgW="914400" imgH="771480" progId="LibreOffice.WriterDocument.1">
                  <p:embed/>
                </p:oleObj>
              </mc:Choice>
              <mc:Fallback>
                <p:oleObj name="LibreOffice" showAsIcon="1" r:id="rId4" imgW="914400" imgH="771480" progId="LibreOffice.Writer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7984" y="223227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89</Words>
  <Application>Microsoft Office PowerPoint</Application>
  <PresentationFormat>Экран (16:9)</PresentationFormat>
  <Paragraphs>29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Office Theme</vt:lpstr>
      <vt:lpstr>LibreOffice</vt:lpstr>
      <vt:lpstr>Текстовый документ OpenDocument</vt:lpstr>
      <vt:lpstr>Наименование проекта</vt:lpstr>
      <vt:lpstr>Рабочая группа проекта</vt:lpstr>
      <vt:lpstr>Стенд проекта</vt:lpstr>
      <vt:lpstr>Презентация PowerPoint</vt:lpstr>
      <vt:lpstr>Цель, плановый эффект (задачи проекта)</vt:lpstr>
      <vt:lpstr>Карта процесса «» (текущее состояние)</vt:lpstr>
      <vt:lpstr>Карта процесса «» (целевое состояние)</vt:lpstr>
      <vt:lpstr>Пирамида проблем     * Важно определить уровень, на котором будет решаться проблема и организовать там ее решение</vt:lpstr>
      <vt:lpstr>План мероприятий</vt:lpstr>
      <vt:lpstr>Мониторинг устойчивости улучшений</vt:lpstr>
      <vt:lpstr>Результат проекта (*разработаны СОК, СОП, алгоритм и т.д.)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Шуплецова Виктория Александровна</dc:creator>
  <cp:lastModifiedBy>Бычков Юрий Владимирович</cp:lastModifiedBy>
  <cp:revision>13</cp:revision>
  <dcterms:created xsi:type="dcterms:W3CDTF">2023-02-01T07:22:10Z</dcterms:created>
  <dcterms:modified xsi:type="dcterms:W3CDTF">2023-06-20T11:15:30Z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2023-02-01T00:00:00Z</vt:filetime>
  </property>
</Properties>
</file>