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458" r:id="rId2"/>
    <p:sldId id="530" r:id="rId3"/>
    <p:sldId id="531" r:id="rId4"/>
    <p:sldId id="528" r:id="rId5"/>
    <p:sldId id="527" r:id="rId6"/>
    <p:sldId id="533" r:id="rId7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Баязитова Алия Рафатовна" initials="БАР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26" autoAdjust="0"/>
    <p:restoredTop sz="88444" autoAdjust="0"/>
  </p:normalViewPr>
  <p:slideViewPr>
    <p:cSldViewPr snapToGrid="0">
      <p:cViewPr varScale="1">
        <p:scale>
          <a:sx n="99" d="100"/>
          <a:sy n="99" d="100"/>
        </p:scale>
        <p:origin x="99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B3C92E-B5FC-49E8-97DB-DF90A1B4FA7F}" type="datetimeFigureOut">
              <a:rPr lang="ru-RU" smtClean="0"/>
              <a:pPr/>
              <a:t>04.05.2026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A2D021-7F2D-45F9-8E1F-560294353C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2294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F89C4F-1682-4F2E-A8E0-95E525C04AA2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6310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1C8FDA-9EF4-43FA-AC53-B83B0E90E821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077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A2D021-7F2D-45F9-8E1F-560294353C97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05989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33D713-C56F-45E0-97EA-33D8B93DC9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424A34C-276B-468E-9DE7-46AFE3ECD1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891220D-502E-428C-A54C-92635277FA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7FC6F-90AE-4AA4-AEE2-ECB20896EBAA}" type="datetimeFigureOut">
              <a:rPr lang="ru-RU" smtClean="0"/>
              <a:pPr/>
              <a:t>04.05.2026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1521331-0A58-4156-A19C-C856CEF99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64A99F3-3383-4E5A-884D-D31A49320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3A082-8654-430D-9C9F-5C594218B9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3725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8C11ED-B22D-428D-BE34-B11C3F2C5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9689E2D-EEBB-4BF9-821C-4A6A5B01C7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C732A15-0EFD-4FBB-9DF9-2EA6C59BF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7FC6F-90AE-4AA4-AEE2-ECB20896EBAA}" type="datetimeFigureOut">
              <a:rPr lang="ru-RU" smtClean="0"/>
              <a:pPr/>
              <a:t>04.05.2026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9419AB7-4E59-48C5-B0B6-2C5758733B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8EA048B-C405-4988-99A7-35D3560AD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3A082-8654-430D-9C9F-5C594218B9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744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F8D176-D082-4C82-A737-F9A422C59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CA865EB-EFBA-418A-85DC-2B0A27C6F0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5CDD944-E3BA-4FC4-90DD-B01D54E2B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7FC6F-90AE-4AA4-AEE2-ECB20896EBAA}" type="datetimeFigureOut">
              <a:rPr lang="ru-RU" smtClean="0"/>
              <a:pPr/>
              <a:t>04.05.2026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55C2187-ABAF-4D28-B0B8-1717DBD66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B65111D-5162-4B45-A228-013D4DD81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3A082-8654-430D-9C9F-5C594218B9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9091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18337C-9E64-4218-98EA-156F83D0D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E05DEB0-5910-43A0-8865-C5743DC6F0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582CB1F-192C-48C0-B864-F7D24EC6D7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31AF157-5EA6-453D-B2C5-2442A4711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7FC6F-90AE-4AA4-AEE2-ECB20896EBAA}" type="datetimeFigureOut">
              <a:rPr lang="ru-RU" smtClean="0"/>
              <a:pPr/>
              <a:t>04.05.2026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A4F755F-E95C-4B65-AF50-26248ECDA7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CA37E2E-D808-4548-8F88-555585218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3A082-8654-430D-9C9F-5C594218B9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2004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B52FEF-97E5-4E41-B7FF-39E221AEC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2D40053-8268-4B07-B816-143211254A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0718508-EDC0-4464-8B9E-21BBA42117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17F174E-5D09-4D2E-8E1E-BBA9CC2BFA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728DAFA8-8AFE-4696-B867-DBD090C885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2185951-0A48-4A7B-9653-A564231F2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7FC6F-90AE-4AA4-AEE2-ECB20896EBAA}" type="datetimeFigureOut">
              <a:rPr lang="ru-RU" smtClean="0"/>
              <a:pPr/>
              <a:t>04.05.2026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01C88C9-B375-45CB-8F72-9545CF17A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4052A58-9ECD-4413-BE94-B7DE647F2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3A082-8654-430D-9C9F-5C594218B9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7067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C2395A-C5B5-4E8D-9F8F-2724A90CD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FF929BE-BF43-4FCA-8768-4E10808CA7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7FC6F-90AE-4AA4-AEE2-ECB20896EBAA}" type="datetimeFigureOut">
              <a:rPr lang="ru-RU" smtClean="0"/>
              <a:pPr/>
              <a:t>04.05.2026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E45C322-F500-4F1E-B097-9DB60E121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11079AC-4320-4C47-A609-D1CBDF6BC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3A082-8654-430D-9C9F-5C594218B9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2264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16A011D-E1E8-4B26-A17A-B5B2E0350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7FC6F-90AE-4AA4-AEE2-ECB20896EBAA}" type="datetimeFigureOut">
              <a:rPr lang="ru-RU" smtClean="0"/>
              <a:pPr/>
              <a:t>04.05.2026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B0EC4E1-2C9E-433C-9210-BDE8991FD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D764A29-E82E-4F14-8F70-0925D78DD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3A082-8654-430D-9C9F-5C594218B9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6055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205455-BC00-4A48-A0EB-ED5D3B9AC0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4963A73-113F-4947-9B93-EF8391893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22719D6-3B62-4D33-957B-F20A11B7D3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37D1D43-B1D6-42ED-B9DE-4C099D6F6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7FC6F-90AE-4AA4-AEE2-ECB20896EBAA}" type="datetimeFigureOut">
              <a:rPr lang="ru-RU" smtClean="0"/>
              <a:pPr/>
              <a:t>04.05.2026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D6669C5-DD0C-404D-905E-CFA3DB06B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A62E91C-B52F-453E-A33E-FD988DE93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3A082-8654-430D-9C9F-5C594218B9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8352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6AD110-3D64-40C4-9354-00000380CC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7EF3862-7E27-4C6B-84A7-5667A21576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969CE55-CD40-46D4-8467-2C40423937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67A02F7-9E41-47B9-8E9A-9CC2679E6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7FC6F-90AE-4AA4-AEE2-ECB20896EBAA}" type="datetimeFigureOut">
              <a:rPr lang="ru-RU" smtClean="0"/>
              <a:pPr/>
              <a:t>04.05.2026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A6263CC-4179-40BF-AF75-D818CC92C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EE26057-77A3-4835-B559-6F4292FBB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3A082-8654-430D-9C9F-5C594218B9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9377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C2DABA-146B-41A7-B141-D91861DAD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439B632-A071-4520-86DC-E9B56926C7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CB29C50-30D0-4119-9909-3E99E9778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7FC6F-90AE-4AA4-AEE2-ECB20896EBAA}" type="datetimeFigureOut">
              <a:rPr lang="ru-RU" smtClean="0"/>
              <a:pPr/>
              <a:t>04.05.2026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E4620B5-7128-4365-A81F-CE957967F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4733692-667B-4237-9D90-1131E791E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3A082-8654-430D-9C9F-5C594218B9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0176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95493DA-11C5-4561-88F2-26F23B400C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F2D11B5-1FAA-4292-A0F9-8B38C0C5D5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60E781F-F8EF-4DB6-B073-EA6ED0D6D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7FC6F-90AE-4AA4-AEE2-ECB20896EBAA}" type="datetimeFigureOut">
              <a:rPr lang="ru-RU" smtClean="0"/>
              <a:pPr/>
              <a:t>04.05.2026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E5F040A-1402-42D7-9E34-7D32350E7C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61357C5-9EDE-4484-8E93-33CBD47AA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3A082-8654-430D-9C9F-5C594218B9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22238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833E6-A76C-4484-859D-1F2834D6DB9E}" type="datetime1">
              <a:rPr lang="ru-RU" smtClean="0"/>
              <a:pPr/>
              <a:t>04.05.2026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02F9C215-A6ED-407D-992F-2BF729B2E7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Текст 6">
            <a:extLst>
              <a:ext uri="{FF2B5EF4-FFF2-40B4-BE49-F238E27FC236}">
                <a16:creationId xmlns:a16="http://schemas.microsoft.com/office/drawing/2014/main" id="{F6EECADD-977E-5432-7FB6-758DB1E44CE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41470" y="291421"/>
            <a:ext cx="11676063" cy="462997"/>
          </a:xfrm>
        </p:spPr>
        <p:txBody>
          <a:bodyPr/>
          <a:lstStyle>
            <a:lvl1pPr marL="0" indent="0">
              <a:buNone/>
              <a:defRPr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ru-RU" dirty="0"/>
              <a:t>Кадровое обеспечение оказания медицинской помощи</a:t>
            </a:r>
          </a:p>
        </p:txBody>
      </p:sp>
    </p:spTree>
    <p:extLst>
      <p:ext uri="{BB962C8B-B14F-4D97-AF65-F5344CB8AC3E}">
        <p14:creationId xmlns:p14="http://schemas.microsoft.com/office/powerpoint/2010/main" val="397710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39AEA4-56DA-4D78-BE90-84E5B163B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F560FB3-A8D3-412D-AABE-6318D6CA71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4CCB7F-7117-4459-AC5E-75D3B63EAB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7FC6F-90AE-4AA4-AEE2-ECB20896EBAA}" type="datetimeFigureOut">
              <a:rPr lang="ru-RU" smtClean="0"/>
              <a:pPr/>
              <a:t>04.05.2026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6996A04-D79D-47D6-9737-60C496D242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8583546-D48C-4BB3-9029-984A949555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93A082-8654-430D-9C9F-5C594218B9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0305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9FFCFA8-DDF4-42C4-AD23-7294F22F7B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8730" y="0"/>
            <a:ext cx="6334293" cy="3584759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4D06CF1-2B27-4865-B34F-8E1E6ACC470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t="1" b="2419"/>
          <a:stretch/>
        </p:blipFill>
        <p:spPr>
          <a:xfrm>
            <a:off x="0" y="2965840"/>
            <a:ext cx="3286125" cy="3169443"/>
          </a:xfrm>
          <a:prstGeom prst="rtTriangle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AAAFC08-B924-4506-AFEA-DD22701FD4BB}"/>
              </a:ext>
            </a:extLst>
          </p:cNvPr>
          <p:cNvSpPr/>
          <p:nvPr/>
        </p:nvSpPr>
        <p:spPr>
          <a:xfrm>
            <a:off x="0" y="6025667"/>
            <a:ext cx="12192000" cy="83233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0E2DDF1-9B5C-416C-90B3-5798DDB0BBE4}"/>
              </a:ext>
            </a:extLst>
          </p:cNvPr>
          <p:cNvSpPr txBox="1"/>
          <p:nvPr/>
        </p:nvSpPr>
        <p:spPr>
          <a:xfrm>
            <a:off x="745916" y="413647"/>
            <a:ext cx="894735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203864"/>
                </a:solidFill>
                <a:latin typeface="Montserrat SemiBold" panose="00000700000000000000" pitchFamily="2" charset="-52"/>
              </a:rPr>
              <a:t>ГОСУДАРСТВЕННЫЙ МЕДИЦИНСКИЙ ИНФОРМАЦИОННО–АНАЛИТИЧЕСКИЙ ЦЕНТР</a:t>
            </a:r>
          </a:p>
          <a:p>
            <a:r>
              <a:rPr lang="ru-RU" sz="1400" dirty="0">
                <a:solidFill>
                  <a:srgbClr val="203864"/>
                </a:solidFill>
                <a:latin typeface="Montserrat SemiBold" panose="00000700000000000000" pitchFamily="2" charset="-52"/>
              </a:rPr>
              <a:t>ДЕПАРТАМЕНТА ЗДРАВООХРАНЕНИЯ ТЮМЕНСКОЙ ОБЛАСТИ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75DC4FD4-BCDC-40BF-895B-86FA8F1D493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4375" y="413648"/>
            <a:ext cx="1004097" cy="52321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6002AE3E-6481-4BDF-A246-DBC23368F87C}"/>
              </a:ext>
            </a:extLst>
          </p:cNvPr>
          <p:cNvSpPr txBox="1"/>
          <p:nvPr/>
        </p:nvSpPr>
        <p:spPr>
          <a:xfrm>
            <a:off x="1029379" y="2502912"/>
            <a:ext cx="110436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Montserrat SemiBold" panose="00000700000000000000" pitchFamily="2" charset="-52"/>
              </a:rPr>
              <a:t>Разбор и ведение процессов в системах, поступивших обращений граждан со всех источников в </a:t>
            </a:r>
            <a:r>
              <a:rPr lang="ru-RU" sz="2400" dirty="0">
                <a:solidFill>
                  <a:srgbClr val="FF0000"/>
                </a:solidFill>
                <a:latin typeface="Montserrat SemiBold" panose="00000700000000000000" pitchFamily="2" charset="-52"/>
              </a:rPr>
              <a:t>МО</a:t>
            </a:r>
            <a:r>
              <a:rPr lang="ru-RU" sz="2400" dirty="0">
                <a:solidFill>
                  <a:srgbClr val="000000"/>
                </a:solidFill>
                <a:latin typeface="Montserrat SemiBold" panose="00000700000000000000" pitchFamily="2" charset="-52"/>
              </a:rPr>
              <a:t> за 1 квартал 2026 года</a:t>
            </a:r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9C26FA35-CD49-433B-8052-0694C2A793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5931"/>
            <a:ext cx="12192000" cy="65859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5A4F70B-1739-4180-BE61-CA25905419DD}"/>
              </a:ext>
            </a:extLst>
          </p:cNvPr>
          <p:cNvSpPr txBox="1"/>
          <p:nvPr/>
        </p:nvSpPr>
        <p:spPr>
          <a:xfrm>
            <a:off x="467510" y="5735173"/>
            <a:ext cx="249493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Montserrat SemiBold" panose="00000700000000000000" pitchFamily="2" charset="-52"/>
              </a:rPr>
              <a:t>05</a:t>
            </a:r>
            <a:r>
              <a:rPr lang="en-US" sz="2000" b="1" dirty="0">
                <a:solidFill>
                  <a:schemeClr val="bg1"/>
                </a:solidFill>
                <a:latin typeface="Montserrat SemiBold" panose="00000700000000000000" pitchFamily="2" charset="-52"/>
              </a:rPr>
              <a:t> </a:t>
            </a:r>
            <a:r>
              <a:rPr lang="ru-RU" sz="2000" b="1" dirty="0">
                <a:solidFill>
                  <a:schemeClr val="bg1"/>
                </a:solidFill>
                <a:latin typeface="Montserrat SemiBold" panose="00000700000000000000" pitchFamily="2" charset="-52"/>
              </a:rPr>
              <a:t>мая 2026</a:t>
            </a:r>
          </a:p>
        </p:txBody>
      </p:sp>
    </p:spTree>
    <p:extLst>
      <p:ext uri="{BB962C8B-B14F-4D97-AF65-F5344CB8AC3E}">
        <p14:creationId xmlns:p14="http://schemas.microsoft.com/office/powerpoint/2010/main" val="1338564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49D0A99-EE6B-4432-A034-CADD06946F1C}"/>
              </a:ext>
            </a:extLst>
          </p:cNvPr>
          <p:cNvSpPr/>
          <p:nvPr/>
        </p:nvSpPr>
        <p:spPr>
          <a:xfrm>
            <a:off x="0" y="73742"/>
            <a:ext cx="12192000" cy="60983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процесс 6">
            <a:extLst>
              <a:ext uri="{FF2B5EF4-FFF2-40B4-BE49-F238E27FC236}">
                <a16:creationId xmlns:a16="http://schemas.microsoft.com/office/drawing/2014/main" id="{67F1E566-DE5B-438F-89D7-CE066397932C}"/>
              </a:ext>
            </a:extLst>
          </p:cNvPr>
          <p:cNvSpPr/>
          <p:nvPr/>
        </p:nvSpPr>
        <p:spPr>
          <a:xfrm>
            <a:off x="11434916" y="551950"/>
            <a:ext cx="757084" cy="369332"/>
          </a:xfrm>
          <a:prstGeom prst="flowChartProcess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BC0EA361-0CED-49A3-89AA-D8BB8A39AE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86869" y="551950"/>
            <a:ext cx="263013" cy="365125"/>
          </a:xfrm>
        </p:spPr>
        <p:txBody>
          <a:bodyPr/>
          <a:lstStyle/>
          <a:p>
            <a:fld id="{7476644A-5857-4592-94EB-483071089BFE}" type="slidenum">
              <a:rPr lang="ru-RU" smtClean="0">
                <a:solidFill>
                  <a:schemeClr val="bg1"/>
                </a:solidFill>
              </a:rPr>
              <a:pPr/>
              <a:t>2</a:t>
            </a:fld>
            <a:endParaRPr lang="ru-RU">
              <a:solidFill>
                <a:schemeClr val="bg1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3B2D8DB-21FB-470B-B2C4-A585B17981BE}"/>
              </a:ext>
            </a:extLst>
          </p:cNvPr>
          <p:cNvSpPr txBox="1"/>
          <p:nvPr/>
        </p:nvSpPr>
        <p:spPr>
          <a:xfrm>
            <a:off x="373623" y="225098"/>
            <a:ext cx="100977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Franklin Gothic Medium Cond" panose="020B0606030402020204" pitchFamily="34" charset="0"/>
              </a:rPr>
              <a:t>НОРМАТИВНО ПРАВОВЫЕ АКТЫ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AAC3F29-1EF2-13DF-FBFA-AA87410D42D7}"/>
              </a:ext>
            </a:extLst>
          </p:cNvPr>
          <p:cNvSpPr txBox="1"/>
          <p:nvPr/>
        </p:nvSpPr>
        <p:spPr>
          <a:xfrm>
            <a:off x="2098307" y="1282835"/>
            <a:ext cx="517839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spc="-5" dirty="0">
                <a:solidFill>
                  <a:srgbClr val="FF0000"/>
                </a:solidFill>
                <a:latin typeface="Microsoft Sans Serif"/>
                <a:cs typeface="Microsoft Sans Serif"/>
              </a:rPr>
              <a:t>ПЕРЕЧИСЛИТЬ </a:t>
            </a:r>
            <a:r>
              <a:rPr lang="ru-RU" sz="1600" b="1" spc="-5" dirty="0">
                <a:solidFill>
                  <a:prstClr val="black"/>
                </a:solidFill>
                <a:latin typeface="Microsoft Sans Serif"/>
                <a:cs typeface="Microsoft Sans Serif"/>
              </a:rPr>
              <a:t>Утверждены:</a:t>
            </a:r>
          </a:p>
          <a:p>
            <a:endParaRPr lang="ru-RU" sz="1600" spc="-5" dirty="0">
              <a:solidFill>
                <a:prstClr val="black"/>
              </a:solidFill>
              <a:latin typeface="Microsoft Sans Serif"/>
              <a:cs typeface="Microsoft Sans Serif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600" spc="-5" dirty="0">
                <a:solidFill>
                  <a:prstClr val="black"/>
                </a:solidFill>
                <a:latin typeface="Microsoft Sans Serif"/>
                <a:cs typeface="Microsoft Sans Serif"/>
              </a:rPr>
              <a:t>положение о порядке рассмотрения обращений граждан, </a:t>
            </a:r>
          </a:p>
        </p:txBody>
      </p:sp>
    </p:spTree>
    <p:extLst>
      <p:ext uri="{BB962C8B-B14F-4D97-AF65-F5344CB8AC3E}">
        <p14:creationId xmlns:p14="http://schemas.microsoft.com/office/powerpoint/2010/main" val="18586393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6111F5CE-55AA-1462-AA6C-E84722B06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9C215-A6ED-407D-992F-2BF729B2E768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949D0A99-EE6B-4432-A034-CADD06946F1C}"/>
              </a:ext>
            </a:extLst>
          </p:cNvPr>
          <p:cNvSpPr/>
          <p:nvPr/>
        </p:nvSpPr>
        <p:spPr>
          <a:xfrm>
            <a:off x="0" y="125271"/>
            <a:ext cx="12192000" cy="6992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D2A9A6C-D0AD-4668-9862-71524622BD84}"/>
              </a:ext>
            </a:extLst>
          </p:cNvPr>
          <p:cNvSpPr txBox="1"/>
          <p:nvPr/>
        </p:nvSpPr>
        <p:spPr>
          <a:xfrm>
            <a:off x="174989" y="257275"/>
            <a:ext cx="1166033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Franklin Gothic Medium Cond" panose="020B0606030402020204" pitchFamily="34" charset="0"/>
              </a:rPr>
              <a:t>СХЕМА ПРОЦЕССА ПО РАОТЕ С ОБРАЩЕНИЯМИ ГРАЖДАН</a:t>
            </a:r>
          </a:p>
        </p:txBody>
      </p:sp>
      <p:sp>
        <p:nvSpPr>
          <p:cNvPr id="41" name="Блок-схема: процесс 40">
            <a:extLst>
              <a:ext uri="{FF2B5EF4-FFF2-40B4-BE49-F238E27FC236}">
                <a16:creationId xmlns:a16="http://schemas.microsoft.com/office/drawing/2014/main" id="{67F1E566-DE5B-438F-89D7-CE066397932C}"/>
              </a:ext>
            </a:extLst>
          </p:cNvPr>
          <p:cNvSpPr/>
          <p:nvPr/>
        </p:nvSpPr>
        <p:spPr>
          <a:xfrm>
            <a:off x="11424356" y="551950"/>
            <a:ext cx="767644" cy="369332"/>
          </a:xfrm>
          <a:prstGeom prst="flowChartProcess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Номер слайда 1">
            <a:extLst>
              <a:ext uri="{FF2B5EF4-FFF2-40B4-BE49-F238E27FC236}">
                <a16:creationId xmlns:a16="http://schemas.microsoft.com/office/drawing/2014/main" id="{BC0EA361-0CED-49A3-89AA-D8BB8A39AEF6}"/>
              </a:ext>
            </a:extLst>
          </p:cNvPr>
          <p:cNvSpPr txBox="1">
            <a:spLocks/>
          </p:cNvSpPr>
          <p:nvPr/>
        </p:nvSpPr>
        <p:spPr>
          <a:xfrm>
            <a:off x="11607845" y="551950"/>
            <a:ext cx="4261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476644A-5857-4592-94EB-483071089BFE}" type="slidenum">
              <a:rPr lang="ru-RU" smtClean="0">
                <a:solidFill>
                  <a:schemeClr val="bg1"/>
                </a:solidFill>
              </a:rPr>
              <a:pPr/>
              <a:t>3</a:t>
            </a:fld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FBBDE2-CBB2-0F49-7428-10020F288EDC}"/>
              </a:ext>
            </a:extLst>
          </p:cNvPr>
          <p:cNvSpPr txBox="1"/>
          <p:nvPr/>
        </p:nvSpPr>
        <p:spPr>
          <a:xfrm>
            <a:off x="3048802" y="3246740"/>
            <a:ext cx="60976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spc="-5" dirty="0">
                <a:solidFill>
                  <a:prstClr val="black"/>
                </a:solidFill>
                <a:latin typeface="Microsoft Sans Serif"/>
                <a:cs typeface="Microsoft Sans Serif"/>
              </a:rPr>
              <a:t>НАРИСОВАТЬ СХЕМУ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2546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0" y="73742"/>
            <a:ext cx="12192000" cy="60983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Блок-схема: процесс 6"/>
          <p:cNvSpPr/>
          <p:nvPr/>
        </p:nvSpPr>
        <p:spPr bwMode="auto">
          <a:xfrm>
            <a:off x="11434916" y="551950"/>
            <a:ext cx="757084" cy="369332"/>
          </a:xfrm>
          <a:prstGeom prst="flowChartProcess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11686869" y="551950"/>
            <a:ext cx="263013" cy="365125"/>
          </a:xfrm>
        </p:spPr>
        <p:txBody>
          <a:bodyPr/>
          <a:lstStyle/>
          <a:p>
            <a:pPr>
              <a:defRPr/>
            </a:pPr>
            <a:fld id="{7476644A-5857-4592-94EB-483071089BFE}" type="slidenum">
              <a:rPr lang="ru-RU">
                <a:solidFill>
                  <a:schemeClr val="bg1"/>
                </a:solidFill>
              </a:rPr>
              <a:pPr>
                <a:defRPr/>
              </a:pPr>
              <a:t>4</a:t>
            </a:fld>
            <a:endParaRPr lang="ru-RU">
              <a:solidFill>
                <a:schemeClr val="bg1"/>
              </a:solidFill>
            </a:endParaRP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E0B37AB5-9974-4375-9964-676AF42643BC}"/>
              </a:ext>
            </a:extLst>
          </p:cNvPr>
          <p:cNvSpPr txBox="1"/>
          <p:nvPr/>
        </p:nvSpPr>
        <p:spPr bwMode="auto">
          <a:xfrm>
            <a:off x="373623" y="225098"/>
            <a:ext cx="100977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>
                <a:solidFill>
                  <a:schemeClr val="bg1"/>
                </a:solidFill>
                <a:latin typeface="Franklin Gothic Medium Cond"/>
              </a:rPr>
              <a:t>АНАЛИЗ РАБОТЫ С ОБРАЩЕНИЯИМ ГРАЖДАН ЗА 1 КВАРТАЛ 2026 ГОДА</a:t>
            </a:r>
          </a:p>
        </p:txBody>
      </p:sp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id="{EC49DBDA-C0BD-1004-F431-BFF1521C1F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7194770"/>
              </p:ext>
            </p:extLst>
          </p:nvPr>
        </p:nvGraphicFramePr>
        <p:xfrm>
          <a:off x="164688" y="1246544"/>
          <a:ext cx="11655138" cy="1516535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2031988">
                  <a:extLst>
                    <a:ext uri="{9D8B030D-6E8A-4147-A177-3AD203B41FA5}">
                      <a16:colId xmlns:a16="http://schemas.microsoft.com/office/drawing/2014/main" val="2701931972"/>
                    </a:ext>
                  </a:extLst>
                </a:gridCol>
                <a:gridCol w="993773">
                  <a:extLst>
                    <a:ext uri="{9D8B030D-6E8A-4147-A177-3AD203B41FA5}">
                      <a16:colId xmlns:a16="http://schemas.microsoft.com/office/drawing/2014/main" val="413534571"/>
                    </a:ext>
                  </a:extLst>
                </a:gridCol>
                <a:gridCol w="1263558">
                  <a:extLst>
                    <a:ext uri="{9D8B030D-6E8A-4147-A177-3AD203B41FA5}">
                      <a16:colId xmlns:a16="http://schemas.microsoft.com/office/drawing/2014/main" val="64779002"/>
                    </a:ext>
                  </a:extLst>
                </a:gridCol>
                <a:gridCol w="1263558">
                  <a:extLst>
                    <a:ext uri="{9D8B030D-6E8A-4147-A177-3AD203B41FA5}">
                      <a16:colId xmlns:a16="http://schemas.microsoft.com/office/drawing/2014/main" val="1525763288"/>
                    </a:ext>
                  </a:extLst>
                </a:gridCol>
                <a:gridCol w="1263558">
                  <a:extLst>
                    <a:ext uri="{9D8B030D-6E8A-4147-A177-3AD203B41FA5}">
                      <a16:colId xmlns:a16="http://schemas.microsoft.com/office/drawing/2014/main" val="4153209546"/>
                    </a:ext>
                  </a:extLst>
                </a:gridCol>
                <a:gridCol w="1433003">
                  <a:extLst>
                    <a:ext uri="{9D8B030D-6E8A-4147-A177-3AD203B41FA5}">
                      <a16:colId xmlns:a16="http://schemas.microsoft.com/office/drawing/2014/main" val="1482442289"/>
                    </a:ext>
                  </a:extLst>
                </a:gridCol>
                <a:gridCol w="1762945">
                  <a:extLst>
                    <a:ext uri="{9D8B030D-6E8A-4147-A177-3AD203B41FA5}">
                      <a16:colId xmlns:a16="http://schemas.microsoft.com/office/drawing/2014/main" val="3285386927"/>
                    </a:ext>
                  </a:extLst>
                </a:gridCol>
                <a:gridCol w="1642755">
                  <a:extLst>
                    <a:ext uri="{9D8B030D-6E8A-4147-A177-3AD203B41FA5}">
                      <a16:colId xmlns:a16="http://schemas.microsoft.com/office/drawing/2014/main" val="3795908831"/>
                    </a:ext>
                  </a:extLst>
                </a:gridCol>
              </a:tblGrid>
              <a:tr h="69304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МО</a:t>
                      </a:r>
                      <a:endParaRPr lang="ru-RU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Всего</a:t>
                      </a:r>
                      <a:endParaRPr lang="ru-RU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ГЛ ДЗТО</a:t>
                      </a:r>
                      <a:endParaRPr lang="ru-RU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ПОС</a:t>
                      </a:r>
                      <a:endParaRPr lang="ru-RU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>
                          <a:effectLst/>
                        </a:rPr>
                        <a:t>1С</a:t>
                      </a:r>
                      <a:endParaRPr lang="ru-RU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Яндекс</a:t>
                      </a:r>
                      <a:endParaRPr lang="ru-RU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 err="1">
                          <a:effectLst/>
                        </a:rPr>
                        <a:t>продокторов</a:t>
                      </a:r>
                      <a:endParaRPr lang="ru-RU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Сайт</a:t>
                      </a:r>
                      <a:endParaRPr lang="ru-RU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08531553"/>
                  </a:ext>
                </a:extLst>
              </a:tr>
              <a:tr h="82349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err="1">
                          <a:effectLst/>
                          <a:latin typeface="Arial" panose="020B0604020202020204" pitchFamily="34" charset="0"/>
                        </a:rPr>
                        <a:t>мо</a:t>
                      </a:r>
                      <a:endParaRPr lang="ru-RU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80939545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E283736-7F85-CB84-61C5-8FBA34AE4280}"/>
              </a:ext>
            </a:extLst>
          </p:cNvPr>
          <p:cNvSpPr txBox="1"/>
          <p:nvPr/>
        </p:nvSpPr>
        <p:spPr>
          <a:xfrm>
            <a:off x="606513" y="770278"/>
            <a:ext cx="491263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ctr"/>
            <a:r>
              <a:rPr lang="ru-RU" sz="1800" u="none" strike="noStrike" dirty="0">
                <a:effectLst/>
              </a:rPr>
              <a:t>Количество поступивших обращений</a:t>
            </a:r>
            <a:endParaRPr lang="ru-RU" sz="1800" b="0" i="0" u="none" strike="noStrike" dirty="0"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0A8EA516-2BC0-705C-29F7-77B137CC60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319528"/>
              </p:ext>
            </p:extLst>
          </p:nvPr>
        </p:nvGraphicFramePr>
        <p:xfrm>
          <a:off x="164687" y="3533878"/>
          <a:ext cx="11655137" cy="933065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350498">
                  <a:extLst>
                    <a:ext uri="{9D8B030D-6E8A-4147-A177-3AD203B41FA5}">
                      <a16:colId xmlns:a16="http://schemas.microsoft.com/office/drawing/2014/main" val="331074339"/>
                    </a:ext>
                  </a:extLst>
                </a:gridCol>
                <a:gridCol w="987383">
                  <a:extLst>
                    <a:ext uri="{9D8B030D-6E8A-4147-A177-3AD203B41FA5}">
                      <a16:colId xmlns:a16="http://schemas.microsoft.com/office/drawing/2014/main" val="4258949645"/>
                    </a:ext>
                  </a:extLst>
                </a:gridCol>
                <a:gridCol w="991403">
                  <a:extLst>
                    <a:ext uri="{9D8B030D-6E8A-4147-A177-3AD203B41FA5}">
                      <a16:colId xmlns:a16="http://schemas.microsoft.com/office/drawing/2014/main" val="1767734864"/>
                    </a:ext>
                  </a:extLst>
                </a:gridCol>
                <a:gridCol w="1203157">
                  <a:extLst>
                    <a:ext uri="{9D8B030D-6E8A-4147-A177-3AD203B41FA5}">
                      <a16:colId xmlns:a16="http://schemas.microsoft.com/office/drawing/2014/main" val="3532481862"/>
                    </a:ext>
                  </a:extLst>
                </a:gridCol>
                <a:gridCol w="1405289">
                  <a:extLst>
                    <a:ext uri="{9D8B030D-6E8A-4147-A177-3AD203B41FA5}">
                      <a16:colId xmlns:a16="http://schemas.microsoft.com/office/drawing/2014/main" val="1079779935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3775771330"/>
                    </a:ext>
                  </a:extLst>
                </a:gridCol>
                <a:gridCol w="596766">
                  <a:extLst>
                    <a:ext uri="{9D8B030D-6E8A-4147-A177-3AD203B41FA5}">
                      <a16:colId xmlns:a16="http://schemas.microsoft.com/office/drawing/2014/main" val="1115685861"/>
                    </a:ext>
                  </a:extLst>
                </a:gridCol>
                <a:gridCol w="1241659">
                  <a:extLst>
                    <a:ext uri="{9D8B030D-6E8A-4147-A177-3AD203B41FA5}">
                      <a16:colId xmlns:a16="http://schemas.microsoft.com/office/drawing/2014/main" val="96460474"/>
                    </a:ext>
                  </a:extLst>
                </a:gridCol>
                <a:gridCol w="837398">
                  <a:extLst>
                    <a:ext uri="{9D8B030D-6E8A-4147-A177-3AD203B41FA5}">
                      <a16:colId xmlns:a16="http://schemas.microsoft.com/office/drawing/2014/main" val="1744480006"/>
                    </a:ext>
                  </a:extLst>
                </a:gridCol>
                <a:gridCol w="1530417">
                  <a:extLst>
                    <a:ext uri="{9D8B030D-6E8A-4147-A177-3AD203B41FA5}">
                      <a16:colId xmlns:a16="http://schemas.microsoft.com/office/drawing/2014/main" val="3124790416"/>
                    </a:ext>
                  </a:extLst>
                </a:gridCol>
                <a:gridCol w="779647">
                  <a:extLst>
                    <a:ext uri="{9D8B030D-6E8A-4147-A177-3AD203B41FA5}">
                      <a16:colId xmlns:a16="http://schemas.microsoft.com/office/drawing/2014/main" val="2378170925"/>
                    </a:ext>
                  </a:extLst>
                </a:gridCol>
              </a:tblGrid>
              <a:tr h="61863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</a:rPr>
                        <a:t>Запись на прием к врачу</a:t>
                      </a:r>
                      <a:endParaRPr lang="ru-RU" sz="1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87" marR="7687" marT="768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</a:rPr>
                        <a:t>Получение ЭМД</a:t>
                      </a:r>
                      <a:endParaRPr lang="ru-RU" sz="1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87" marR="7687" marT="768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</a:rPr>
                        <a:t>Прикрепление к МО</a:t>
                      </a:r>
                      <a:endParaRPr lang="ru-RU" sz="1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87" marR="7687" marT="768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</a:rPr>
                        <a:t>Больничный лист</a:t>
                      </a:r>
                      <a:endParaRPr lang="ru-RU" sz="1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87" marR="7687" marT="768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</a:rPr>
                        <a:t> Вызов врача/</a:t>
                      </a:r>
                    </a:p>
                    <a:p>
                      <a:pPr algn="ctr" fontAlgn="ctr"/>
                      <a:r>
                        <a:rPr lang="ru-RU" sz="1500" u="none" strike="noStrike" dirty="0">
                          <a:effectLst/>
                        </a:rPr>
                        <a:t>скорой помощи</a:t>
                      </a:r>
                      <a:endParaRPr lang="ru-RU" sz="1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87" marR="7687" marT="768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</a:rPr>
                        <a:t>Жалоба</a:t>
                      </a:r>
                      <a:endParaRPr lang="ru-RU" sz="1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87" marR="7687" marT="768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effectLst/>
                        </a:rPr>
                        <a:t>ЛЛО</a:t>
                      </a:r>
                      <a:endParaRPr lang="ru-RU" sz="1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87" marR="7687" marT="768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effectLst/>
                        </a:rPr>
                        <a:t>Медицинская карта</a:t>
                      </a:r>
                      <a:endParaRPr lang="ru-RU" sz="1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87" marR="7687" marT="768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</a:rPr>
                        <a:t>Мед. помощь</a:t>
                      </a:r>
                      <a:endParaRPr lang="ru-RU" sz="1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87" marR="7687" marT="768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</a:rPr>
                        <a:t>Справочные службы</a:t>
                      </a:r>
                      <a:endParaRPr lang="ru-RU" sz="1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87" marR="7687" marT="768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</a:rPr>
                        <a:t>Другое</a:t>
                      </a:r>
                      <a:endParaRPr lang="ru-RU" sz="1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87" marR="7687" marT="7687" marB="0" anchor="ctr"/>
                </a:tc>
                <a:extLst>
                  <a:ext uri="{0D108BD9-81ED-4DB2-BD59-A6C34878D82A}">
                    <a16:rowId xmlns:a16="http://schemas.microsoft.com/office/drawing/2014/main" val="460797120"/>
                  </a:ext>
                </a:extLst>
              </a:tr>
              <a:tr h="314431">
                <a:tc>
                  <a:txBody>
                    <a:bodyPr/>
                    <a:lstStyle/>
                    <a:p>
                      <a:pPr algn="ctr" fontAlgn="b"/>
                      <a:endParaRPr lang="ru-RU" sz="1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87" marR="7687" marT="7687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87" marR="7687" marT="7687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87" marR="7687" marT="7687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87" marR="7687" marT="7687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87" marR="7687" marT="7687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87" marR="7687" marT="7687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87" marR="7687" marT="7687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87" marR="7687" marT="7687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87" marR="7687" marT="7687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87" marR="7687" marT="7687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87" marR="7687" marT="7687" marB="0" anchor="b"/>
                </a:tc>
                <a:extLst>
                  <a:ext uri="{0D108BD9-81ED-4DB2-BD59-A6C34878D82A}">
                    <a16:rowId xmlns:a16="http://schemas.microsoft.com/office/drawing/2014/main" val="20740225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487484CA-2D60-FF70-495D-4D78CD1A7349}"/>
              </a:ext>
            </a:extLst>
          </p:cNvPr>
          <p:cNvSpPr txBox="1"/>
          <p:nvPr/>
        </p:nvSpPr>
        <p:spPr bwMode="auto">
          <a:xfrm>
            <a:off x="606513" y="3054621"/>
            <a:ext cx="27045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ctr"/>
            <a:r>
              <a:rPr lang="ru-RU" sz="1800" u="none" strike="noStrike" dirty="0">
                <a:effectLst/>
              </a:rPr>
              <a:t>Темы обращений ПОС</a:t>
            </a:r>
            <a:endParaRPr lang="ru-RU" sz="1800" b="0" i="0" u="none" strike="noStrike" dirty="0"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60E913-5C95-BB72-9223-157451F60F7E}"/>
              </a:ext>
            </a:extLst>
          </p:cNvPr>
          <p:cNvSpPr txBox="1"/>
          <p:nvPr/>
        </p:nvSpPr>
        <p:spPr bwMode="auto">
          <a:xfrm>
            <a:off x="568013" y="4764609"/>
            <a:ext cx="60976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ctr"/>
            <a:r>
              <a:rPr lang="ru-RU" sz="1800" u="none" strike="noStrike" dirty="0">
                <a:effectLst/>
              </a:rPr>
              <a:t>Темы обращений, поступивших через Телемед-72</a:t>
            </a:r>
            <a:endParaRPr lang="ru-RU" sz="1800" b="0" i="0" u="none" strike="noStrike" dirty="0"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13" name="Таблица 12">
            <a:extLst>
              <a:ext uri="{FF2B5EF4-FFF2-40B4-BE49-F238E27FC236}">
                <a16:creationId xmlns:a16="http://schemas.microsoft.com/office/drawing/2014/main" id="{C8979F35-CE97-C8BD-8D79-FCE097E7ED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1894158"/>
              </p:ext>
            </p:extLst>
          </p:nvPr>
        </p:nvGraphicFramePr>
        <p:xfrm>
          <a:off x="164687" y="5281592"/>
          <a:ext cx="11655138" cy="1262157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356105">
                  <a:extLst>
                    <a:ext uri="{9D8B030D-6E8A-4147-A177-3AD203B41FA5}">
                      <a16:colId xmlns:a16="http://schemas.microsoft.com/office/drawing/2014/main" val="3327708236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val="1906047978"/>
                    </a:ext>
                  </a:extLst>
                </a:gridCol>
                <a:gridCol w="1241659">
                  <a:extLst>
                    <a:ext uri="{9D8B030D-6E8A-4147-A177-3AD203B41FA5}">
                      <a16:colId xmlns:a16="http://schemas.microsoft.com/office/drawing/2014/main" val="1839155736"/>
                    </a:ext>
                  </a:extLst>
                </a:gridCol>
                <a:gridCol w="1351901">
                  <a:extLst>
                    <a:ext uri="{9D8B030D-6E8A-4147-A177-3AD203B41FA5}">
                      <a16:colId xmlns:a16="http://schemas.microsoft.com/office/drawing/2014/main" val="3779634117"/>
                    </a:ext>
                  </a:extLst>
                </a:gridCol>
                <a:gridCol w="1169917">
                  <a:extLst>
                    <a:ext uri="{9D8B030D-6E8A-4147-A177-3AD203B41FA5}">
                      <a16:colId xmlns:a16="http://schemas.microsoft.com/office/drawing/2014/main" val="1714137201"/>
                    </a:ext>
                  </a:extLst>
                </a:gridCol>
                <a:gridCol w="1203158">
                  <a:extLst>
                    <a:ext uri="{9D8B030D-6E8A-4147-A177-3AD203B41FA5}">
                      <a16:colId xmlns:a16="http://schemas.microsoft.com/office/drawing/2014/main" val="3532283007"/>
                    </a:ext>
                  </a:extLst>
                </a:gridCol>
                <a:gridCol w="855084">
                  <a:extLst>
                    <a:ext uri="{9D8B030D-6E8A-4147-A177-3AD203B41FA5}">
                      <a16:colId xmlns:a16="http://schemas.microsoft.com/office/drawing/2014/main" val="1429218028"/>
                    </a:ext>
                  </a:extLst>
                </a:gridCol>
                <a:gridCol w="1598577">
                  <a:extLst>
                    <a:ext uri="{9D8B030D-6E8A-4147-A177-3AD203B41FA5}">
                      <a16:colId xmlns:a16="http://schemas.microsoft.com/office/drawing/2014/main" val="3516389081"/>
                    </a:ext>
                  </a:extLst>
                </a:gridCol>
                <a:gridCol w="1598577">
                  <a:extLst>
                    <a:ext uri="{9D8B030D-6E8A-4147-A177-3AD203B41FA5}">
                      <a16:colId xmlns:a16="http://schemas.microsoft.com/office/drawing/2014/main" val="2016791649"/>
                    </a:ext>
                  </a:extLst>
                </a:gridCol>
              </a:tblGrid>
              <a:tr h="94030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</a:rPr>
                        <a:t>Качество оказания МП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</a:rPr>
                        <a:t>Доступность записи на прием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</a:rPr>
                        <a:t>Потеря </a:t>
                      </a:r>
                      <a:r>
                        <a:rPr lang="ru-RU" sz="1500" u="none" strike="noStrike" dirty="0" err="1">
                          <a:effectLst/>
                        </a:rPr>
                        <a:t>мед.карты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effectLst/>
                        </a:rPr>
                        <a:t>Прикрепление к МО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effectLst/>
                        </a:rPr>
                        <a:t>Благодарноть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effectLst/>
                        </a:rPr>
                        <a:t>Нарушение этики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effectLst/>
                        </a:rPr>
                        <a:t>ЛЛО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effectLst/>
                        </a:rPr>
                        <a:t>Не найден поли ОМС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>
                          <a:effectLst/>
                        </a:rPr>
                        <a:t>Справка в бассейн</a:t>
                      </a:r>
                      <a:endParaRPr lang="ru-RU" sz="1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ctr"/>
                </a:tc>
                <a:extLst>
                  <a:ext uri="{0D108BD9-81ED-4DB2-BD59-A6C34878D82A}">
                    <a16:rowId xmlns:a16="http://schemas.microsoft.com/office/drawing/2014/main" val="2928230241"/>
                  </a:ext>
                </a:extLst>
              </a:tr>
              <a:tr h="321852">
                <a:tc>
                  <a:txBody>
                    <a:bodyPr/>
                    <a:lstStyle/>
                    <a:p>
                      <a:pPr algn="ctr" fontAlgn="b"/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5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b"/>
                </a:tc>
                <a:extLst>
                  <a:ext uri="{0D108BD9-81ED-4DB2-BD59-A6C34878D82A}">
                    <a16:rowId xmlns:a16="http://schemas.microsoft.com/office/drawing/2014/main" val="29582169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31099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0" y="73742"/>
            <a:ext cx="12192000" cy="60983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Блок-схема: процесс 6"/>
          <p:cNvSpPr/>
          <p:nvPr/>
        </p:nvSpPr>
        <p:spPr bwMode="auto">
          <a:xfrm>
            <a:off x="11434916" y="551950"/>
            <a:ext cx="757084" cy="369332"/>
          </a:xfrm>
          <a:prstGeom prst="flowChartProcess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11686869" y="551950"/>
            <a:ext cx="263013" cy="365125"/>
          </a:xfrm>
        </p:spPr>
        <p:txBody>
          <a:bodyPr/>
          <a:lstStyle/>
          <a:p>
            <a:pPr>
              <a:defRPr/>
            </a:pPr>
            <a:fld id="{7476644A-5857-4592-94EB-483071089BFE}" type="slidenum">
              <a:rPr lang="ru-RU">
                <a:solidFill>
                  <a:schemeClr val="bg1"/>
                </a:solidFill>
              </a:rPr>
              <a:pPr>
                <a:defRPr/>
              </a:pPr>
              <a:t>5</a:t>
            </a:fld>
            <a:endParaRPr lang="ru-RU">
              <a:solidFill>
                <a:schemeClr val="bg1"/>
              </a:solidFill>
            </a:endParaRP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E0B37AB5-9974-4375-9964-676AF42643BC}"/>
              </a:ext>
            </a:extLst>
          </p:cNvPr>
          <p:cNvSpPr txBox="1"/>
          <p:nvPr/>
        </p:nvSpPr>
        <p:spPr bwMode="auto">
          <a:xfrm>
            <a:off x="373623" y="225098"/>
            <a:ext cx="100977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>
                <a:solidFill>
                  <a:schemeClr val="bg1"/>
                </a:solidFill>
                <a:latin typeface="Franklin Gothic Medium Cond"/>
              </a:rPr>
              <a:t>КАЧЕСТВО РАБОТЫ С ОБРАЩЕНИЯИМ ГРАЖДАН ЗА 1 КВАРТАЛ 2026</a:t>
            </a:r>
          </a:p>
        </p:txBody>
      </p:sp>
      <p:graphicFrame>
        <p:nvGraphicFramePr>
          <p:cNvPr id="10" name="Таблица 9">
            <a:extLst>
              <a:ext uri="{FF2B5EF4-FFF2-40B4-BE49-F238E27FC236}">
                <a16:creationId xmlns:a16="http://schemas.microsoft.com/office/drawing/2014/main" id="{5E613DB8-C24C-0786-0A65-A910138514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1162563"/>
              </p:ext>
            </p:extLst>
          </p:nvPr>
        </p:nvGraphicFramePr>
        <p:xfrm>
          <a:off x="7230305" y="1018314"/>
          <a:ext cx="3865389" cy="11975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288053">
                  <a:extLst>
                    <a:ext uri="{9D8B030D-6E8A-4147-A177-3AD203B41FA5}">
                      <a16:colId xmlns:a16="http://schemas.microsoft.com/office/drawing/2014/main" val="3492783665"/>
                    </a:ext>
                  </a:extLst>
                </a:gridCol>
                <a:gridCol w="1288873">
                  <a:extLst>
                    <a:ext uri="{9D8B030D-6E8A-4147-A177-3AD203B41FA5}">
                      <a16:colId xmlns:a16="http://schemas.microsoft.com/office/drawing/2014/main" val="1006688236"/>
                    </a:ext>
                  </a:extLst>
                </a:gridCol>
                <a:gridCol w="1288463">
                  <a:extLst>
                    <a:ext uri="{9D8B030D-6E8A-4147-A177-3AD203B41FA5}">
                      <a16:colId xmlns:a16="http://schemas.microsoft.com/office/drawing/2014/main" val="2329884233"/>
                    </a:ext>
                  </a:extLst>
                </a:gridCol>
              </a:tblGrid>
              <a:tr h="8016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Всего обращений</a:t>
                      </a:r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Направлено обращений на доработку</a:t>
                      </a:r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% обращений</a:t>
                      </a:r>
                    </a:p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на доработке</a:t>
                      </a:r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87438366"/>
                  </a:ext>
                </a:extLst>
              </a:tr>
              <a:tr h="395849"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91584267"/>
                  </a:ext>
                </a:extLst>
              </a:tr>
            </a:tbl>
          </a:graphicData>
        </a:graphic>
      </p:graphicFrame>
      <p:sp>
        <p:nvSpPr>
          <p:cNvPr id="27" name="TextBox 26">
            <a:extLst>
              <a:ext uri="{FF2B5EF4-FFF2-40B4-BE49-F238E27FC236}">
                <a16:creationId xmlns:a16="http://schemas.microsoft.com/office/drawing/2014/main" id="{28288D06-1021-73F8-B41A-CDB80C41D4BE}"/>
              </a:ext>
            </a:extLst>
          </p:cNvPr>
          <p:cNvSpPr txBox="1"/>
          <p:nvPr/>
        </p:nvSpPr>
        <p:spPr>
          <a:xfrm>
            <a:off x="6819430" y="667714"/>
            <a:ext cx="468713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ctr"/>
            <a:r>
              <a:rPr lang="ru-RU" sz="1400" u="none" strike="noStrike" dirty="0">
                <a:effectLst/>
              </a:rPr>
              <a:t>Количество обращений</a:t>
            </a:r>
            <a:r>
              <a:rPr lang="ru-RU" sz="1400" dirty="0"/>
              <a:t>, поступивших </a:t>
            </a:r>
            <a:r>
              <a:rPr lang="ru-RU" sz="1400" u="none" strike="noStrike" dirty="0">
                <a:effectLst/>
              </a:rPr>
              <a:t>на ГЛ ДЗТО</a:t>
            </a:r>
            <a:endParaRPr lang="ru-RU" sz="1400" b="0" i="0" u="none" strike="noStrike" dirty="0"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28" name="Таблица 27">
            <a:extLst>
              <a:ext uri="{FF2B5EF4-FFF2-40B4-BE49-F238E27FC236}">
                <a16:creationId xmlns:a16="http://schemas.microsoft.com/office/drawing/2014/main" id="{04E2B5EC-E2D9-D154-DCD9-DBA1AFD672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7977577"/>
              </p:ext>
            </p:extLst>
          </p:nvPr>
        </p:nvGraphicFramePr>
        <p:xfrm>
          <a:off x="7208408" y="2713978"/>
          <a:ext cx="4017830" cy="117191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281973">
                  <a:extLst>
                    <a:ext uri="{9D8B030D-6E8A-4147-A177-3AD203B41FA5}">
                      <a16:colId xmlns:a16="http://schemas.microsoft.com/office/drawing/2014/main" val="4248887479"/>
                    </a:ext>
                  </a:extLst>
                </a:gridCol>
                <a:gridCol w="1281973">
                  <a:extLst>
                    <a:ext uri="{9D8B030D-6E8A-4147-A177-3AD203B41FA5}">
                      <a16:colId xmlns:a16="http://schemas.microsoft.com/office/drawing/2014/main" val="4171587912"/>
                    </a:ext>
                  </a:extLst>
                </a:gridCol>
                <a:gridCol w="1453884">
                  <a:extLst>
                    <a:ext uri="{9D8B030D-6E8A-4147-A177-3AD203B41FA5}">
                      <a16:colId xmlns:a16="http://schemas.microsoft.com/office/drawing/2014/main" val="4089064349"/>
                    </a:ext>
                  </a:extLst>
                </a:gridCol>
              </a:tblGrid>
              <a:tr h="79362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Всего обращений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Количество просроченных обращений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Доля просроченных обращений, 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07216790"/>
                  </a:ext>
                </a:extLst>
              </a:tr>
              <a:tr h="378288"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76353927"/>
                  </a:ext>
                </a:extLst>
              </a:tr>
            </a:tbl>
          </a:graphicData>
        </a:graphic>
      </p:graphicFrame>
      <p:sp>
        <p:nvSpPr>
          <p:cNvPr id="29" name="TextBox 28">
            <a:extLst>
              <a:ext uri="{FF2B5EF4-FFF2-40B4-BE49-F238E27FC236}">
                <a16:creationId xmlns:a16="http://schemas.microsoft.com/office/drawing/2014/main" id="{CD122791-6955-BC96-1D18-54B771E6231A}"/>
              </a:ext>
            </a:extLst>
          </p:cNvPr>
          <p:cNvSpPr txBox="1"/>
          <p:nvPr/>
        </p:nvSpPr>
        <p:spPr bwMode="auto">
          <a:xfrm>
            <a:off x="6109306" y="2350275"/>
            <a:ext cx="621603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ctr"/>
            <a:r>
              <a:rPr lang="ru-RU" sz="1400" u="none" strike="noStrike" dirty="0">
                <a:effectLst/>
              </a:rPr>
              <a:t>Количество обращений</a:t>
            </a:r>
            <a:r>
              <a:rPr lang="ru-RU" sz="1400" dirty="0"/>
              <a:t>, поступивших </a:t>
            </a:r>
            <a:r>
              <a:rPr lang="ru-RU" sz="1400" u="none" strike="noStrike" dirty="0">
                <a:effectLst/>
              </a:rPr>
              <a:t>через Телемед-72</a:t>
            </a:r>
            <a:endParaRPr lang="ru-RU" sz="1400" b="0" i="0" u="none" strike="noStrike" dirty="0"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32" name="Таблица 31">
            <a:extLst>
              <a:ext uri="{FF2B5EF4-FFF2-40B4-BE49-F238E27FC236}">
                <a16:creationId xmlns:a16="http://schemas.microsoft.com/office/drawing/2014/main" id="{834990F0-4FAA-847A-84B5-2B785A5A4A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9244483"/>
              </p:ext>
            </p:extLst>
          </p:nvPr>
        </p:nvGraphicFramePr>
        <p:xfrm>
          <a:off x="373623" y="1018314"/>
          <a:ext cx="5543321" cy="2883227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244769">
                  <a:extLst>
                    <a:ext uri="{9D8B030D-6E8A-4147-A177-3AD203B41FA5}">
                      <a16:colId xmlns:a16="http://schemas.microsoft.com/office/drawing/2014/main" val="717385669"/>
                    </a:ext>
                  </a:extLst>
                </a:gridCol>
                <a:gridCol w="1366908">
                  <a:extLst>
                    <a:ext uri="{9D8B030D-6E8A-4147-A177-3AD203B41FA5}">
                      <a16:colId xmlns:a16="http://schemas.microsoft.com/office/drawing/2014/main" val="1501185106"/>
                    </a:ext>
                  </a:extLst>
                </a:gridCol>
                <a:gridCol w="1207357">
                  <a:extLst>
                    <a:ext uri="{9D8B030D-6E8A-4147-A177-3AD203B41FA5}">
                      <a16:colId xmlns:a16="http://schemas.microsoft.com/office/drawing/2014/main" val="1940629342"/>
                    </a:ext>
                  </a:extLst>
                </a:gridCol>
                <a:gridCol w="1724287">
                  <a:extLst>
                    <a:ext uri="{9D8B030D-6E8A-4147-A177-3AD203B41FA5}">
                      <a16:colId xmlns:a16="http://schemas.microsoft.com/office/drawing/2014/main" val="1226307555"/>
                    </a:ext>
                  </a:extLst>
                </a:gridCol>
              </a:tblGrid>
              <a:tr h="10293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Источник обращений</a:t>
                      </a:r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Количество поступивших отзывов и обращений</a:t>
                      </a:r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Количество ответов на отзывы и обращения</a:t>
                      </a:r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Доля обращений с ответами МО, %</a:t>
                      </a:r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53672263"/>
                  </a:ext>
                </a:extLst>
              </a:tr>
              <a:tr h="26260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Всего</a:t>
                      </a:r>
                      <a:endParaRPr lang="ru-RU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38549223"/>
                  </a:ext>
                </a:extLst>
              </a:tr>
              <a:tr h="26260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ГЛ ДЗТО</a:t>
                      </a:r>
                      <a:endParaRPr lang="ru-RU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02591248"/>
                  </a:ext>
                </a:extLst>
              </a:tr>
              <a:tr h="26260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ПОС</a:t>
                      </a:r>
                      <a:endParaRPr lang="ru-RU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56442726"/>
                  </a:ext>
                </a:extLst>
              </a:tr>
              <a:tr h="26260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1С</a:t>
                      </a:r>
                      <a:endParaRPr lang="ru-RU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01811964"/>
                  </a:ext>
                </a:extLst>
              </a:tr>
              <a:tr h="26260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Яндекс</a:t>
                      </a:r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21910049"/>
                  </a:ext>
                </a:extLst>
              </a:tr>
              <a:tr h="2782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продокторов</a:t>
                      </a:r>
                      <a:endParaRPr lang="ru-RU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63756386"/>
                  </a:ext>
                </a:extLst>
              </a:tr>
              <a:tr h="26260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Сайт МО</a:t>
                      </a:r>
                      <a:endParaRPr lang="ru-RU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85274151"/>
                  </a:ext>
                </a:extLst>
              </a:tr>
            </a:tbl>
          </a:graphicData>
        </a:graphic>
      </p:graphicFrame>
      <p:sp>
        <p:nvSpPr>
          <p:cNvPr id="33" name="TextBox 32">
            <a:extLst>
              <a:ext uri="{FF2B5EF4-FFF2-40B4-BE49-F238E27FC236}">
                <a16:creationId xmlns:a16="http://schemas.microsoft.com/office/drawing/2014/main" id="{9A647646-1944-7F0F-0A1D-4EECCBC43A19}"/>
              </a:ext>
            </a:extLst>
          </p:cNvPr>
          <p:cNvSpPr txBox="1"/>
          <p:nvPr/>
        </p:nvSpPr>
        <p:spPr bwMode="auto">
          <a:xfrm>
            <a:off x="501457" y="710536"/>
            <a:ext cx="468713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ctr"/>
            <a:r>
              <a:rPr lang="ru-RU" sz="1400" u="none" strike="noStrike" dirty="0">
                <a:effectLst/>
              </a:rPr>
              <a:t>Количество обращений с ответами МО</a:t>
            </a:r>
            <a:endParaRPr lang="ru-RU" sz="1400" b="0" i="0" u="none" strike="noStrike" dirty="0">
              <a:effectLst/>
              <a:latin typeface="Arial" panose="020B060402020202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2DAAF83-49EF-9ED3-6226-9E0559F925E5}"/>
              </a:ext>
            </a:extLst>
          </p:cNvPr>
          <p:cNvSpPr txBox="1"/>
          <p:nvPr/>
        </p:nvSpPr>
        <p:spPr>
          <a:xfrm>
            <a:off x="367269" y="3906301"/>
            <a:ext cx="1639956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900" u="none" strike="noStrike" dirty="0">
                <a:effectLst/>
              </a:rPr>
              <a:t>* без учета ответов по сайту </a:t>
            </a:r>
            <a:endParaRPr lang="ru-RU" sz="900" dirty="0"/>
          </a:p>
        </p:txBody>
      </p:sp>
      <p:graphicFrame>
        <p:nvGraphicFramePr>
          <p:cNvPr id="36" name="Таблица 35">
            <a:extLst>
              <a:ext uri="{FF2B5EF4-FFF2-40B4-BE49-F238E27FC236}">
                <a16:creationId xmlns:a16="http://schemas.microsoft.com/office/drawing/2014/main" id="{6E4AC318-590F-463D-F3F9-96C69895A1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2164097"/>
              </p:ext>
            </p:extLst>
          </p:nvPr>
        </p:nvGraphicFramePr>
        <p:xfrm>
          <a:off x="2007225" y="4514198"/>
          <a:ext cx="7392134" cy="1066613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558666">
                  <a:extLst>
                    <a:ext uri="{9D8B030D-6E8A-4147-A177-3AD203B41FA5}">
                      <a16:colId xmlns:a16="http://schemas.microsoft.com/office/drawing/2014/main" val="866471525"/>
                    </a:ext>
                  </a:extLst>
                </a:gridCol>
                <a:gridCol w="805749">
                  <a:extLst>
                    <a:ext uri="{9D8B030D-6E8A-4147-A177-3AD203B41FA5}">
                      <a16:colId xmlns:a16="http://schemas.microsoft.com/office/drawing/2014/main" val="1174186851"/>
                    </a:ext>
                  </a:extLst>
                </a:gridCol>
                <a:gridCol w="942995">
                  <a:extLst>
                    <a:ext uri="{9D8B030D-6E8A-4147-A177-3AD203B41FA5}">
                      <a16:colId xmlns:a16="http://schemas.microsoft.com/office/drawing/2014/main" val="60914537"/>
                    </a:ext>
                  </a:extLst>
                </a:gridCol>
                <a:gridCol w="699641">
                  <a:extLst>
                    <a:ext uri="{9D8B030D-6E8A-4147-A177-3AD203B41FA5}">
                      <a16:colId xmlns:a16="http://schemas.microsoft.com/office/drawing/2014/main" val="2583727899"/>
                    </a:ext>
                  </a:extLst>
                </a:gridCol>
                <a:gridCol w="882157">
                  <a:extLst>
                    <a:ext uri="{9D8B030D-6E8A-4147-A177-3AD203B41FA5}">
                      <a16:colId xmlns:a16="http://schemas.microsoft.com/office/drawing/2014/main" val="1778435255"/>
                    </a:ext>
                  </a:extLst>
                </a:gridCol>
                <a:gridCol w="983554">
                  <a:extLst>
                    <a:ext uri="{9D8B030D-6E8A-4147-A177-3AD203B41FA5}">
                      <a16:colId xmlns:a16="http://schemas.microsoft.com/office/drawing/2014/main" val="1103435761"/>
                    </a:ext>
                  </a:extLst>
                </a:gridCol>
                <a:gridCol w="1519372">
                  <a:extLst>
                    <a:ext uri="{9D8B030D-6E8A-4147-A177-3AD203B41FA5}">
                      <a16:colId xmlns:a16="http://schemas.microsoft.com/office/drawing/2014/main" val="289786174"/>
                    </a:ext>
                  </a:extLst>
                </a:gridCol>
              </a:tblGrid>
              <a:tr h="78652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Всего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Средняя оценка МО</a:t>
                      </a:r>
                      <a:endParaRPr lang="ru-RU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ctr"/>
                </a:tc>
                <a:extLst>
                  <a:ext uri="{0D108BD9-81ED-4DB2-BD59-A6C34878D82A}">
                    <a16:rowId xmlns:a16="http://schemas.microsoft.com/office/drawing/2014/main" val="3220575254"/>
                  </a:ext>
                </a:extLst>
              </a:tr>
              <a:tr h="280093"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33" marR="9333" marT="9333" marB="0" anchor="ctr"/>
                </a:tc>
                <a:extLst>
                  <a:ext uri="{0D108BD9-81ED-4DB2-BD59-A6C34878D82A}">
                    <a16:rowId xmlns:a16="http://schemas.microsoft.com/office/drawing/2014/main" val="1084557389"/>
                  </a:ext>
                </a:extLst>
              </a:tr>
            </a:tbl>
          </a:graphicData>
        </a:graphic>
      </p:graphicFrame>
      <p:graphicFrame>
        <p:nvGraphicFramePr>
          <p:cNvPr id="37" name="Таблица 36">
            <a:extLst>
              <a:ext uri="{FF2B5EF4-FFF2-40B4-BE49-F238E27FC236}">
                <a16:creationId xmlns:a16="http://schemas.microsoft.com/office/drawing/2014/main" id="{13EF2CF0-D626-AA11-85DD-BB8E81D658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4718394"/>
              </p:ext>
            </p:extLst>
          </p:nvPr>
        </p:nvGraphicFramePr>
        <p:xfrm>
          <a:off x="2007225" y="6038353"/>
          <a:ext cx="7392133" cy="721454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97212">
                  <a:extLst>
                    <a:ext uri="{9D8B030D-6E8A-4147-A177-3AD203B41FA5}">
                      <a16:colId xmlns:a16="http://schemas.microsoft.com/office/drawing/2014/main" val="3262676713"/>
                    </a:ext>
                  </a:extLst>
                </a:gridCol>
                <a:gridCol w="1212783">
                  <a:extLst>
                    <a:ext uri="{9D8B030D-6E8A-4147-A177-3AD203B41FA5}">
                      <a16:colId xmlns:a16="http://schemas.microsoft.com/office/drawing/2014/main" val="3178605306"/>
                    </a:ext>
                  </a:extLst>
                </a:gridCol>
                <a:gridCol w="1540042">
                  <a:extLst>
                    <a:ext uri="{9D8B030D-6E8A-4147-A177-3AD203B41FA5}">
                      <a16:colId xmlns:a16="http://schemas.microsoft.com/office/drawing/2014/main" val="3787960689"/>
                    </a:ext>
                  </a:extLst>
                </a:gridCol>
                <a:gridCol w="1771048">
                  <a:extLst>
                    <a:ext uri="{9D8B030D-6E8A-4147-A177-3AD203B41FA5}">
                      <a16:colId xmlns:a16="http://schemas.microsoft.com/office/drawing/2014/main" val="1609070878"/>
                    </a:ext>
                  </a:extLst>
                </a:gridCol>
                <a:gridCol w="1771048">
                  <a:extLst>
                    <a:ext uri="{9D8B030D-6E8A-4147-A177-3AD203B41FA5}">
                      <a16:colId xmlns:a16="http://schemas.microsoft.com/office/drawing/2014/main" val="4039091805"/>
                    </a:ext>
                  </a:extLst>
                </a:gridCol>
              </a:tblGrid>
              <a:tr h="3415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Всего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</a:rPr>
                        <a:t>Нейтральный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Отрицательный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Положительный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</a:rPr>
                        <a:t>Направлен ответ заявителю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78626340"/>
                  </a:ext>
                </a:extLst>
              </a:tr>
              <a:tr h="285209"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0" i="0" u="none" strike="noStrike" dirty="0">
                        <a:solidFill>
                          <a:srgbClr val="FF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80717597"/>
                  </a:ext>
                </a:extLst>
              </a:tr>
            </a:tbl>
          </a:graphicData>
        </a:graphic>
      </p:graphicFrame>
      <p:sp>
        <p:nvSpPr>
          <p:cNvPr id="40" name="TextBox 39">
            <a:extLst>
              <a:ext uri="{FF2B5EF4-FFF2-40B4-BE49-F238E27FC236}">
                <a16:creationId xmlns:a16="http://schemas.microsoft.com/office/drawing/2014/main" id="{2D0E3EA8-E6E5-88CD-78AC-A1CEE5EAE14F}"/>
              </a:ext>
            </a:extLst>
          </p:cNvPr>
          <p:cNvSpPr txBox="1"/>
          <p:nvPr/>
        </p:nvSpPr>
        <p:spPr bwMode="auto">
          <a:xfrm>
            <a:off x="2544468" y="4114919"/>
            <a:ext cx="621603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ctr"/>
            <a:r>
              <a:rPr lang="ru-RU" sz="1400" u="none" strike="noStrike" dirty="0">
                <a:effectLst/>
              </a:rPr>
              <a:t>Оценка отзывов о МО на основе содержания текста и оценки, ПРОДОКТОРОВ</a:t>
            </a:r>
            <a:endParaRPr lang="ru-RU" sz="1400" b="0" i="0" u="none" strike="noStrike" dirty="0">
              <a:effectLst/>
              <a:latin typeface="Arial" panose="020B060402020202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135CCBD2-44B1-D22E-B01E-6BD7DE4F7C71}"/>
              </a:ext>
            </a:extLst>
          </p:cNvPr>
          <p:cNvSpPr txBox="1"/>
          <p:nvPr/>
        </p:nvSpPr>
        <p:spPr bwMode="auto">
          <a:xfrm>
            <a:off x="2811426" y="5673157"/>
            <a:ext cx="572628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ctr"/>
            <a:r>
              <a:rPr lang="ru-RU" sz="1400" u="none" strike="noStrike" dirty="0">
                <a:effectLst/>
              </a:rPr>
              <a:t>Оценка отзывов о МО на основе содержания текста и оценки, ЯНДЕКС</a:t>
            </a:r>
            <a:endParaRPr lang="ru-RU" sz="1400" b="0" i="0" u="none" strike="noStrike" dirty="0"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4846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0" y="73742"/>
            <a:ext cx="12192000" cy="60983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Блок-схема: процесс 6"/>
          <p:cNvSpPr/>
          <p:nvPr/>
        </p:nvSpPr>
        <p:spPr bwMode="auto">
          <a:xfrm>
            <a:off x="11434916" y="551950"/>
            <a:ext cx="757084" cy="369332"/>
          </a:xfrm>
          <a:prstGeom prst="flowChartProcess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 bwMode="auto">
          <a:xfrm>
            <a:off x="11686869" y="551950"/>
            <a:ext cx="263013" cy="365125"/>
          </a:xfrm>
        </p:spPr>
        <p:txBody>
          <a:bodyPr/>
          <a:lstStyle/>
          <a:p>
            <a:pPr>
              <a:defRPr/>
            </a:pPr>
            <a:fld id="{7476644A-5857-4592-94EB-483071089BFE}" type="slidenum">
              <a:rPr lang="ru-RU">
                <a:solidFill>
                  <a:schemeClr val="bg1"/>
                </a:solidFill>
              </a:rPr>
              <a:pPr>
                <a:defRPr/>
              </a:pPr>
              <a:t>6</a:t>
            </a:fld>
            <a:endParaRPr lang="ru-RU">
              <a:solidFill>
                <a:schemeClr val="bg1"/>
              </a:solidFill>
            </a:endParaRP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E0B37AB5-9974-4375-9964-676AF42643BC}"/>
              </a:ext>
            </a:extLst>
          </p:cNvPr>
          <p:cNvSpPr txBox="1"/>
          <p:nvPr/>
        </p:nvSpPr>
        <p:spPr bwMode="auto">
          <a:xfrm>
            <a:off x="373623" y="225098"/>
            <a:ext cx="100977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>
                <a:solidFill>
                  <a:schemeClr val="bg1"/>
                </a:solidFill>
                <a:latin typeface="Franklin Gothic Medium Cond"/>
              </a:rPr>
              <a:t>КАЧЕСТВО РАБОТЫ С ОБРАЩЕНИЯИМ ГРАЖДАН ЗА 1 КВАРТАЛ 2026</a:t>
            </a: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38D3333D-21FB-843A-25CE-8001DF4C2446}"/>
              </a:ext>
            </a:extLst>
          </p:cNvPr>
          <p:cNvGrpSpPr/>
          <p:nvPr/>
        </p:nvGrpSpPr>
        <p:grpSpPr>
          <a:xfrm>
            <a:off x="1178456" y="802883"/>
            <a:ext cx="10428040" cy="3025886"/>
            <a:chOff x="1187247" y="3925654"/>
            <a:chExt cx="10428040" cy="1432728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23B94D89-E137-5759-92A6-44D299C6729A}"/>
                </a:ext>
              </a:extLst>
            </p:cNvPr>
            <p:cNvSpPr txBox="1"/>
            <p:nvPr/>
          </p:nvSpPr>
          <p:spPr>
            <a:xfrm>
              <a:off x="1187247" y="3925654"/>
              <a:ext cx="3134994" cy="3416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700" b="1" dirty="0">
                  <a:solidFill>
                    <a:srgbClr val="B44646"/>
                  </a:solidFill>
                </a:rPr>
                <a:t>ПРОБЛЕМЫ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A24F674C-59CE-444F-570D-820B528C7905}"/>
                </a:ext>
              </a:extLst>
            </p:cNvPr>
            <p:cNvSpPr txBox="1"/>
            <p:nvPr/>
          </p:nvSpPr>
          <p:spPr>
            <a:xfrm>
              <a:off x="7515719" y="3925654"/>
              <a:ext cx="3134993" cy="3416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700" b="1" dirty="0">
                  <a:solidFill>
                    <a:schemeClr val="accent6">
                      <a:lumMod val="75000"/>
                    </a:schemeClr>
                  </a:solidFill>
                </a:rPr>
                <a:t>ПУТИ РЕШЕНИЯ</a:t>
              </a:r>
            </a:p>
          </p:txBody>
        </p:sp>
        <p:cxnSp>
          <p:nvCxnSpPr>
            <p:cNvPr id="17" name="Прямая соединительная линия 16">
              <a:extLst>
                <a:ext uri="{FF2B5EF4-FFF2-40B4-BE49-F238E27FC236}">
                  <a16:creationId xmlns:a16="http://schemas.microsoft.com/office/drawing/2014/main" id="{602E9579-A3DE-932C-C3AE-B235C522362B}"/>
                </a:ext>
              </a:extLst>
            </p:cNvPr>
            <p:cNvCxnSpPr>
              <a:cxnSpLocks/>
            </p:cNvCxnSpPr>
            <p:nvPr/>
          </p:nvCxnSpPr>
          <p:spPr>
            <a:xfrm>
              <a:off x="2004489" y="4097656"/>
              <a:ext cx="150051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>
              <a:extLst>
                <a:ext uri="{FF2B5EF4-FFF2-40B4-BE49-F238E27FC236}">
                  <a16:creationId xmlns:a16="http://schemas.microsoft.com/office/drawing/2014/main" id="{1BE5520C-3D41-0FF4-D0ED-DD5BFC57970B}"/>
                </a:ext>
              </a:extLst>
            </p:cNvPr>
            <p:cNvCxnSpPr>
              <a:cxnSpLocks/>
            </p:cNvCxnSpPr>
            <p:nvPr/>
          </p:nvCxnSpPr>
          <p:spPr>
            <a:xfrm>
              <a:off x="8332960" y="4103671"/>
              <a:ext cx="150051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Равнобедренный треугольник 24">
              <a:extLst>
                <a:ext uri="{FF2B5EF4-FFF2-40B4-BE49-F238E27FC236}">
                  <a16:creationId xmlns:a16="http://schemas.microsoft.com/office/drawing/2014/main" id="{9DD23FA7-2CE4-CC97-5841-07A52E64F91C}"/>
                </a:ext>
              </a:extLst>
            </p:cNvPr>
            <p:cNvSpPr/>
            <p:nvPr/>
          </p:nvSpPr>
          <p:spPr>
            <a:xfrm rot="5400000">
              <a:off x="5884901" y="4343546"/>
              <a:ext cx="227898" cy="281121"/>
            </a:xfrm>
            <a:prstGeom prst="triangle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100"/>
            </a:p>
          </p:txBody>
        </p:sp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id="{E255878A-BB5A-0A05-1600-1615777676A5}"/>
                </a:ext>
              </a:extLst>
            </p:cNvPr>
            <p:cNvSpPr/>
            <p:nvPr/>
          </p:nvSpPr>
          <p:spPr bwMode="auto">
            <a:xfrm>
              <a:off x="6352275" y="4307977"/>
              <a:ext cx="5263012" cy="1050405"/>
            </a:xfrm>
            <a:prstGeom prst="rect">
              <a:avLst/>
            </a:prstGeom>
            <a:noFill/>
            <a:ln w="38100" cap="rnd">
              <a:solidFill>
                <a:schemeClr val="tx1">
                  <a:lumMod val="50000"/>
                  <a:lumOff val="50000"/>
                </a:schemeClr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ru-RU" sz="1100" dirty="0">
                <a:solidFill>
                  <a:schemeClr val="tx1"/>
                </a:solidFill>
              </a:endParaRPr>
            </a:p>
          </p:txBody>
        </p:sp>
      </p:grp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B11FA48A-DD05-6E6F-2B7D-B081DF97214B}"/>
              </a:ext>
            </a:extLst>
          </p:cNvPr>
          <p:cNvSpPr/>
          <p:nvPr/>
        </p:nvSpPr>
        <p:spPr bwMode="auto">
          <a:xfrm>
            <a:off x="373623" y="1610340"/>
            <a:ext cx="5263012" cy="2218429"/>
          </a:xfrm>
          <a:prstGeom prst="rect">
            <a:avLst/>
          </a:prstGeom>
          <a:noFill/>
          <a:ln w="3810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100" dirty="0">
              <a:solidFill>
                <a:schemeClr val="tx1"/>
              </a:solidFill>
            </a:endParaRPr>
          </a:p>
        </p:txBody>
      </p:sp>
      <p:sp>
        <p:nvSpPr>
          <p:cNvPr id="26" name="Равнобедренный треугольник 25">
            <a:extLst>
              <a:ext uri="{FF2B5EF4-FFF2-40B4-BE49-F238E27FC236}">
                <a16:creationId xmlns:a16="http://schemas.microsoft.com/office/drawing/2014/main" id="{9DD23FA7-2CE4-CC97-5841-07A52E64F91C}"/>
              </a:ext>
            </a:extLst>
          </p:cNvPr>
          <p:cNvSpPr/>
          <p:nvPr/>
        </p:nvSpPr>
        <p:spPr bwMode="auto">
          <a:xfrm rot="5400000">
            <a:off x="5761213" y="2649324"/>
            <a:ext cx="481315" cy="281121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/>
          </a:p>
        </p:txBody>
      </p:sp>
      <p:sp>
        <p:nvSpPr>
          <p:cNvPr id="29" name="Равнобедренный треугольник 28">
            <a:extLst>
              <a:ext uri="{FF2B5EF4-FFF2-40B4-BE49-F238E27FC236}">
                <a16:creationId xmlns:a16="http://schemas.microsoft.com/office/drawing/2014/main" id="{9DD23FA7-2CE4-CC97-5841-07A52E64F91C}"/>
              </a:ext>
            </a:extLst>
          </p:cNvPr>
          <p:cNvSpPr/>
          <p:nvPr/>
        </p:nvSpPr>
        <p:spPr bwMode="auto">
          <a:xfrm rot="5400000">
            <a:off x="5761213" y="3447551"/>
            <a:ext cx="481315" cy="281121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/>
          </a:p>
        </p:txBody>
      </p:sp>
      <p:sp>
        <p:nvSpPr>
          <p:cNvPr id="33" name="Равнобедренный треугольник 32">
            <a:extLst>
              <a:ext uri="{FF2B5EF4-FFF2-40B4-BE49-F238E27FC236}">
                <a16:creationId xmlns:a16="http://schemas.microsoft.com/office/drawing/2014/main" id="{9DD23FA7-2CE4-CC97-5841-07A52E64F91C}"/>
              </a:ext>
            </a:extLst>
          </p:cNvPr>
          <p:cNvSpPr/>
          <p:nvPr/>
        </p:nvSpPr>
        <p:spPr bwMode="auto">
          <a:xfrm rot="5400000">
            <a:off x="5750825" y="4589314"/>
            <a:ext cx="481315" cy="281121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/>
          </a:p>
        </p:txBody>
      </p:sp>
      <p:sp>
        <p:nvSpPr>
          <p:cNvPr id="40" name="Равнобедренный треугольник 39">
            <a:extLst>
              <a:ext uri="{FF2B5EF4-FFF2-40B4-BE49-F238E27FC236}">
                <a16:creationId xmlns:a16="http://schemas.microsoft.com/office/drawing/2014/main" id="{9DD23FA7-2CE4-CC97-5841-07A52E64F91C}"/>
              </a:ext>
            </a:extLst>
          </p:cNvPr>
          <p:cNvSpPr/>
          <p:nvPr/>
        </p:nvSpPr>
        <p:spPr bwMode="auto">
          <a:xfrm rot="5400000">
            <a:off x="5766638" y="6005070"/>
            <a:ext cx="481315" cy="281121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/>
          </a:p>
        </p:txBody>
      </p:sp>
    </p:spTree>
    <p:extLst>
      <p:ext uri="{BB962C8B-B14F-4D97-AF65-F5344CB8AC3E}">
        <p14:creationId xmlns:p14="http://schemas.microsoft.com/office/powerpoint/2010/main" val="243759409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6250</TotalTime>
  <Words>283</Words>
  <Application>Microsoft Office PowerPoint</Application>
  <PresentationFormat>Широкоэкранный</PresentationFormat>
  <Paragraphs>93</Paragraphs>
  <Slides>6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4" baseType="lpstr">
      <vt:lpstr>Aptos Narrow</vt:lpstr>
      <vt:lpstr>Arial</vt:lpstr>
      <vt:lpstr>Calibri</vt:lpstr>
      <vt:lpstr>Calibri Light</vt:lpstr>
      <vt:lpstr>Franklin Gothic Medium Cond</vt:lpstr>
      <vt:lpstr>Microsoft Sans Serif</vt:lpstr>
      <vt:lpstr>Montserrat SemiBold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Калинкина Татьяна Сергеевна</dc:creator>
  <cp:lastModifiedBy>Васильева Ольга Викторовна</cp:lastModifiedBy>
  <cp:revision>236</cp:revision>
  <cp:lastPrinted>2024-04-02T05:30:41Z</cp:lastPrinted>
  <dcterms:created xsi:type="dcterms:W3CDTF">2024-01-30T18:44:57Z</dcterms:created>
  <dcterms:modified xsi:type="dcterms:W3CDTF">2026-05-04T11:13:34Z</dcterms:modified>
</cp:coreProperties>
</file>