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56" r:id="rId2"/>
    <p:sldId id="276" r:id="rId3"/>
    <p:sldId id="277" r:id="rId4"/>
    <p:sldId id="278" r:id="rId5"/>
    <p:sldId id="279" r:id="rId6"/>
    <p:sldId id="280" r:id="rId7"/>
    <p:sldId id="291" r:id="rId8"/>
    <p:sldId id="282" r:id="rId9"/>
    <p:sldId id="285" r:id="rId10"/>
    <p:sldId id="283" r:id="rId11"/>
    <p:sldId id="290" r:id="rId12"/>
    <p:sldId id="284" r:id="rId13"/>
    <p:sldId id="286" r:id="rId14"/>
    <p:sldId id="287" r:id="rId15"/>
    <p:sldId id="289" r:id="rId16"/>
    <p:sldId id="288" r:id="rId17"/>
  </p:sldIdLst>
  <p:sldSz cx="12192000" cy="6858000"/>
  <p:notesSz cx="6858000" cy="9144000"/>
  <p:embeddedFontLst>
    <p:embeddedFont>
      <p:font typeface="Franklin Gothic Medium Cond" pitchFamily="34" charset="0"/>
      <p:regular r:id="rId19"/>
    </p:embeddedFon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Microsoft YaHei" pitchFamily="34" charset="-122"/>
      <p:regular r:id="rId24"/>
      <p:bold r:id="rId25"/>
    </p:embeddedFont>
    <p:embeddedFont>
      <p:font typeface="Calibri Light" pitchFamily="34" charset="0"/>
      <p:regular r:id="rId26"/>
      <p:italic r:id="rId27"/>
    </p:embeddedFont>
    <p:embeddedFont>
      <p:font typeface="Cambria" pitchFamily="18" charset="0"/>
      <p:regular r:id="rId28"/>
      <p:bold r:id="rId29"/>
      <p:italic r:id="rId30"/>
      <p:boldItalic r:id="rId31"/>
    </p:embeddedFont>
    <p:embeddedFont>
      <p:font typeface="Lucida Sans" pitchFamily="34" charset="0"/>
      <p:regular r:id="rId32"/>
      <p:bold r:id="rId33"/>
      <p:italic r:id="rId34"/>
      <p:boldItalic r:id="rId35"/>
    </p:embeddedFont>
    <p:embeddedFont>
      <p:font typeface="Exo 2 Light Condensed" charset="-52"/>
      <p:regular r:id="rId3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7D9F"/>
    <a:srgbClr val="177A9A"/>
    <a:srgbClr val="DEDFDA"/>
    <a:srgbClr val="BFDDDF"/>
    <a:srgbClr val="6FBEC1"/>
    <a:srgbClr val="EDAFA1"/>
    <a:srgbClr val="E6E6E6"/>
    <a:srgbClr val="F6D6CF"/>
    <a:srgbClr val="EDDB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5304" y="-15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BCFC4A-7A71-4E9C-9055-B3AEA8712175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0530A9-D447-47FB-BD54-EA697DA079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817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09F8727-AA94-4F84-8BDA-85CBB0A2FA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F9F27B61-71D9-4890-9B5F-BA3E71E8D3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91D4C56-0CF0-4899-A0AE-0EDD963CB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12D9F27-F140-4459-8D33-A03BD0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389CFFF-B9BD-4DB6-A555-73B63B018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473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C550290-BADD-4109-B0D0-D6F77331D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6582E1E-CF40-4AC9-9758-8E16FAE7C5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9BEE6BC-AFAC-444C-AAA5-C7DD766EA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FCD73ED-4468-42BD-9128-F90E70DDC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25303ED-4253-48A5-BE6B-8771A4B51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733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7FDBBF3-821C-465F-B381-5B8F5D315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59F30F3-C179-44D7-AEF8-320769A62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58E9B19-2913-43AB-853A-8F1C972D7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96A6CE7-8B45-4758-9B07-AC5E53315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6AE837D-B320-4030-A0FE-5F9D240B9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118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0186EC5-9560-43B6-838E-DF968EAFD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B174476-39A8-4D3A-B98D-2737004055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50C38C8B-53FB-428C-A5A5-E363A3E05E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89B4DFF-8068-4858-9408-E7BF48E14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EFF4CE9-4041-405D-B48C-D61DEF3D8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CEEFE348-8F1B-4E6C-9750-F954870D3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380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F163EF2-D8E8-4BDC-9F2E-CC2A9B610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58CB879-7693-4573-AB97-96B3ACA15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B5569F46-C073-4B75-9345-D8B8E2DDD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9B19E64-CD66-4106-94BC-200150DC4D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5F1CCB8-8CC3-4C23-B228-D868E2F1B5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1C5BF3C0-DA9D-4FE6-A158-0718FF34E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AFCC2F2B-1665-4696-9D1A-BBA845639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19E84344-D24F-4F42-8E91-D7D8AF6B4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308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668F5EE-F5FA-4F2F-B155-2FFC86BF9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3BCC8DD5-E933-4359-B7D8-1D8211DEC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E1CA1BFC-A228-46B6-9165-4B416242C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42916CE8-7025-47BC-AC12-B04567015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797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2B734579-598E-4B57-B7A1-04B171F08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C9119095-3169-4A42-A934-874B8F257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2F74DFF8-990F-416F-8D00-83CCD80D6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104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24E522-9C79-4C73-AFCC-3B89857B4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7A5B948-5C66-48AD-8BD9-4948E0C719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95DE7F8E-FB5E-41C0-9008-DB3ACAB889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4CE967D-8758-4C38-BA6C-1892D2636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45704EE-6A44-4A4F-8884-E6061FFE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A5F0709-D52D-4278-B3D3-16DBE210C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370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EB43A77-021C-428D-A6BB-28A86EAFD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D4AEC99-833A-4255-9146-4F2EB99517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3DC0C7A1-A3ED-4D01-B26D-15846E3C47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81FEBAB-2C6E-4F08-8638-1CC4922F0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EE40FB8-C0D5-47EB-91BE-F11C0FB5C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C65E148-CF1B-4742-99E3-04053B68D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528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A49AEE1-C520-4E54-8681-3D80A7475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463FC0F-80E6-48AE-AD6B-1A3B67936A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7C8EC01-D30C-4B94-B5F9-6A91597F5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E7E4038-8213-4E78-A560-B51FF14ED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CF6556E-FEB6-4E8D-A241-982A0859A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998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6EC656B0-6903-44CA-9C88-C6C9404AB1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1F824E33-77EC-4FF8-B1E0-C9073CAC01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E2F11C1-F75F-4C7B-8272-4F03C7FA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C7C9C1B-27C7-4B67-8729-057E427C5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666CD9-4AE4-4A0A-8459-5C42D9A4E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7231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A34052-086D-4D5D-9BF3-A713FD08D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AC82AEF-D695-4E38-98AE-AB2E0BC9FE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AB18D29-CBE6-41B2-BB6D-9EC5BB674D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5A28EE2-FC40-4475-91E1-78F659EC30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D21AAB8-F4A9-46C6-8106-0B0AE98B60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23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iac-tmn.ru/strukturnye-podrazdeleniya/berezhlivoe-zdravookhranenie/rts-pmsp8/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iac-tmn.ru/strukturnye-podrazdeleniya/berezhlivoe-zdravookhranenie/rts-pmsp8/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iac-tmn.ru/strukturnye-podrazdeleniya/berezhlivoe-zdravookhranenie/rts-pmsp8/" TargetMode="Externa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iac-tmn.ru/strukturnye-podrazdeleniya/berezhlivoe-zdravookhranenie/rts-pmsp8/" TargetMode="Externa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iac-tmn.ru/strukturnye-podrazdeleniya/berezhlivoe-zdravookhranenie/rts-pmsp8/" TargetMode="Externa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iac-tmn.ru/strukturnye-podrazdeleniya/berezhlivoe-zdravookhranenie/rts-pmsp8/" TargetMode="Externa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B783CBF2-DDDD-4AC4-9EE0-D2D9CF2DC485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177A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chemeClr val="bg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7C204D72-1B95-4A4E-841F-64280E1C1058}"/>
              </a:ext>
            </a:extLst>
          </p:cNvPr>
          <p:cNvSpPr/>
          <p:nvPr/>
        </p:nvSpPr>
        <p:spPr>
          <a:xfrm>
            <a:off x="6096001" y="1"/>
            <a:ext cx="6096000" cy="3879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357DE729-CD79-4E4E-8757-24946C963464}"/>
              </a:ext>
            </a:extLst>
          </p:cNvPr>
          <p:cNvSpPr/>
          <p:nvPr/>
        </p:nvSpPr>
        <p:spPr>
          <a:xfrm>
            <a:off x="4621161" y="3842692"/>
            <a:ext cx="7570839" cy="302833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Exo 2 Light Condensed" panose="00000406000000000000" pitchFamily="2" charset="-52"/>
              </a:rPr>
              <a:t>Название МО</a:t>
            </a:r>
            <a:endParaRPr lang="ru-RU" dirty="0">
              <a:solidFill>
                <a:schemeClr val="bg1"/>
              </a:solidFill>
              <a:latin typeface="Exo 2 Light Condensed" panose="00000406000000000000" pitchFamily="2" charset="-52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49D5A285-3D0C-43BD-A568-918ADBFF4417}"/>
              </a:ext>
            </a:extLst>
          </p:cNvPr>
          <p:cNvSpPr txBox="1"/>
          <p:nvPr/>
        </p:nvSpPr>
        <p:spPr>
          <a:xfrm>
            <a:off x="7446024" y="4696685"/>
            <a:ext cx="4593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27D9F"/>
                </a:solidFill>
                <a:latin typeface="Exo 2 Light Condensed" panose="00000406000000000000" pitchFamily="2" charset="-52"/>
              </a:rPr>
              <a:t>ДОКЛАДЧИК: </a:t>
            </a:r>
            <a:r>
              <a:rPr lang="ru-RU" dirty="0">
                <a:solidFill>
                  <a:srgbClr val="127D9F"/>
                </a:solidFill>
                <a:latin typeface="Exo 2 Light Condensed" panose="00000406000000000000" pitchFamily="2" charset="-52"/>
              </a:rPr>
              <a:t>Иванова Анна Ивановна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FDFC3E2D-5BB6-4E38-8650-9C68E40349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797" y="5128621"/>
            <a:ext cx="369332" cy="369332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79A8C32E-20E1-4D6F-B0EC-B7EDAA7FF3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0263" y="5687631"/>
            <a:ext cx="269939" cy="27613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D6762411-E0B8-4E5E-9CD6-16CFEECA29A5}"/>
              </a:ext>
            </a:extLst>
          </p:cNvPr>
          <p:cNvSpPr txBox="1"/>
          <p:nvPr/>
        </p:nvSpPr>
        <p:spPr>
          <a:xfrm>
            <a:off x="8099454" y="5215891"/>
            <a:ext cx="1640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127D9F"/>
                </a:solidFill>
                <a:effectLst/>
                <a:uLnTx/>
                <a:uFillTx/>
                <a:latin typeface="Franklin Gothic Medium Cond" panose="020B0606030402020204" pitchFamily="34" charset="0"/>
              </a:rPr>
              <a:t>@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127D9F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9913BAB9-E610-498A-8999-44CDB805E303}"/>
              </a:ext>
            </a:extLst>
          </p:cNvPr>
          <p:cNvSpPr txBox="1"/>
          <p:nvPr/>
        </p:nvSpPr>
        <p:spPr>
          <a:xfrm>
            <a:off x="8099454" y="5635495"/>
            <a:ext cx="18750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127D9F"/>
                </a:solidFill>
                <a:latin typeface="Franklin Gothic Medium Cond" panose="020B0606030402020204" pitchFamily="34" charset="0"/>
              </a:rPr>
              <a:t>+</a:t>
            </a:r>
            <a:r>
              <a:rPr lang="ru-RU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7</a:t>
            </a:r>
            <a:r>
              <a:rPr lang="en-US" sz="1600" dirty="0" smtClean="0">
                <a:solidFill>
                  <a:srgbClr val="127D9F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(3452)</a:t>
            </a:r>
            <a:r>
              <a:rPr lang="en-US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 00</a:t>
            </a:r>
            <a:r>
              <a:rPr lang="ru-RU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-</a:t>
            </a:r>
            <a:r>
              <a:rPr lang="en-US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00</a:t>
            </a:r>
            <a:r>
              <a:rPr lang="ru-RU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-</a:t>
            </a:r>
            <a:r>
              <a:rPr lang="en-US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00</a:t>
            </a:r>
            <a:r>
              <a:rPr lang="ru-RU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  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B00FF723-A582-4A72-9E7D-9EF9725047E1}"/>
              </a:ext>
            </a:extLst>
          </p:cNvPr>
          <p:cNvSpPr/>
          <p:nvPr/>
        </p:nvSpPr>
        <p:spPr>
          <a:xfrm>
            <a:off x="3136490" y="2144383"/>
            <a:ext cx="9055510" cy="17348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62EE5240-804C-43FC-AA45-47433032A44E}"/>
              </a:ext>
            </a:extLst>
          </p:cNvPr>
          <p:cNvSpPr txBox="1"/>
          <p:nvPr/>
        </p:nvSpPr>
        <p:spPr>
          <a:xfrm>
            <a:off x="6096000" y="2461492"/>
            <a:ext cx="586149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dirty="0" smtClean="0">
                <a:solidFill>
                  <a:srgbClr val="177A9A"/>
                </a:solidFill>
                <a:latin typeface="Franklin Gothic Medium Cond" panose="020B0606030402020204" pitchFamily="34" charset="0"/>
              </a:rPr>
              <a:t>ТЕМА ПРОЕКТА</a:t>
            </a:r>
            <a:endParaRPr lang="ru-RU" sz="6000" dirty="0">
              <a:solidFill>
                <a:srgbClr val="177A9A"/>
              </a:solidFill>
              <a:latin typeface="Franklin Gothic Medium Cond" panose="020B06060304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8155F64-CEB5-4DC8-A3AC-4AC5A1800A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157" y="2536781"/>
            <a:ext cx="797895" cy="86508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697400B-FF4E-4B85-9833-A2DEAA5DE44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227" y="2581259"/>
            <a:ext cx="813429" cy="796016"/>
          </a:xfrm>
          <a:prstGeom prst="rect">
            <a:avLst/>
          </a:prstGeom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Exo 2 Light Condensed" panose="00000406000000000000" pitchFamily="2" charset="-52"/>
              </a:rPr>
              <a:t>Логотип МО</a:t>
            </a:r>
            <a:endParaRPr lang="ru-RU" dirty="0">
              <a:solidFill>
                <a:schemeClr val="bg1"/>
              </a:solidFill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9462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89D950D-ABF2-4B6E-9CB2-1F889738E8B2}"/>
              </a:ext>
            </a:extLst>
          </p:cNvPr>
          <p:cNvSpPr txBox="1"/>
          <p:nvPr/>
        </p:nvSpPr>
        <p:spPr>
          <a:xfrm>
            <a:off x="3973585" y="738466"/>
            <a:ext cx="43591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1800" spc="-8" dirty="0">
                <a:solidFill>
                  <a:schemeClr val="bg2">
                    <a:lumMod val="50000"/>
                  </a:schemeClr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(четкий, хорошо читаемый скан, подписанный 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07C74AA-EAB4-457F-B9EC-CDC3D2A4096F}"/>
              </a:ext>
            </a:extLst>
          </p:cNvPr>
          <p:cNvSpPr txBox="1"/>
          <p:nvPr/>
        </p:nvSpPr>
        <p:spPr>
          <a:xfrm>
            <a:off x="4513293" y="225205"/>
            <a:ext cx="327971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 smtClean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КАРТОЧКА ПРОЕКТА</a:t>
            </a:r>
            <a:endParaRPr lang="ru-RU" sz="3200" spc="-8" dirty="0">
              <a:solidFill>
                <a:srgbClr val="177A9A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grpSp>
        <p:nvGrpSpPr>
          <p:cNvPr id="19" name="Группа 18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14" name="Прямая соединительная линия 13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2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18" name="Рисунок 17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86391" y="530611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hlinkClick r:id="rId5"/>
              </a:rPr>
              <a:t>Скачать шаблон: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://miac-tmn.ru/strukturnye-podrazdeleniya/berezhlivoe-zdravookhranenie/rts-pmsp8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8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177A9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89D950D-ABF2-4B6E-9CB2-1F889738E8B2}"/>
              </a:ext>
            </a:extLst>
          </p:cNvPr>
          <p:cNvSpPr txBox="1"/>
          <p:nvPr/>
        </p:nvSpPr>
        <p:spPr>
          <a:xfrm>
            <a:off x="2543028" y="558315"/>
            <a:ext cx="730536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kern="0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ПРИКАЗ О СОЗДАНИИ РАБОЧЕЙ ГРУППЫ В МО</a:t>
            </a:r>
            <a:endParaRPr lang="ru-RU" sz="3200" spc="-8" dirty="0">
              <a:solidFill>
                <a:srgbClr val="177A9A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8" name="Прямая соединительная линия 27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3</a:t>
              </a:r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30" name="Рисунок 29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48565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1" y="1229329"/>
            <a:ext cx="6096000" cy="5162378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89D950D-ABF2-4B6E-9CB2-1F889738E8B2}"/>
              </a:ext>
            </a:extLst>
          </p:cNvPr>
          <p:cNvSpPr txBox="1"/>
          <p:nvPr/>
        </p:nvSpPr>
        <p:spPr>
          <a:xfrm>
            <a:off x="8575864" y="1448189"/>
            <a:ext cx="15766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>
              <a:spcBef>
                <a:spcPts val="140"/>
              </a:spcBef>
            </a:pPr>
            <a:r>
              <a:rPr lang="ru-RU" sz="1800" kern="0" dirty="0">
                <a:solidFill>
                  <a:srgbClr val="464652"/>
                </a:solidFill>
                <a:latin typeface="Exo 2 Light Condensed" panose="00000406000000000000" pitchFamily="2" charset="-52"/>
              </a:rPr>
              <a:t>Фото      </a:t>
            </a:r>
            <a:endParaRPr lang="ru-RU" sz="1800" spc="-8" dirty="0">
              <a:solidFill>
                <a:schemeClr val="bg2">
                  <a:lumMod val="50000"/>
                </a:schemeClr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BF635F8-0E28-4586-94F7-B4EA81F3341E}"/>
              </a:ext>
            </a:extLst>
          </p:cNvPr>
          <p:cNvSpPr txBox="1"/>
          <p:nvPr/>
        </p:nvSpPr>
        <p:spPr>
          <a:xfrm>
            <a:off x="1848465" y="1448189"/>
            <a:ext cx="23665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rgbClr val="464652"/>
                </a:solidFill>
                <a:latin typeface="Exo 2 Light Condensed" panose="00000406000000000000" pitchFamily="2" charset="-52"/>
              </a:rPr>
              <a:t>Перечислить участников 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E31EEBC2-10B6-4661-A76C-8992CF31CC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485" y="1971675"/>
            <a:ext cx="5312659" cy="398821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9937E9FB-A70F-482F-B03A-BFD83AA229FC}"/>
              </a:ext>
            </a:extLst>
          </p:cNvPr>
          <p:cNvSpPr txBox="1"/>
          <p:nvPr/>
        </p:nvSpPr>
        <p:spPr>
          <a:xfrm>
            <a:off x="4240898" y="174912"/>
            <a:ext cx="45031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kern="0" spc="-15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РАБОЧАЯ</a:t>
            </a:r>
            <a:r>
              <a:rPr lang="ru-RU" sz="3200" kern="0" spc="-72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 </a:t>
            </a:r>
            <a:r>
              <a:rPr lang="ru-RU" sz="3200" kern="0" spc="-15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ГРУППА</a:t>
            </a:r>
            <a:r>
              <a:rPr lang="ru-RU" sz="3200" kern="0" spc="-72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 </a:t>
            </a:r>
            <a:r>
              <a:rPr lang="ru-RU" sz="3200" kern="0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ПРОЕКТА </a:t>
            </a:r>
            <a:endParaRPr lang="ru-RU" sz="3200" dirty="0">
              <a:solidFill>
                <a:srgbClr val="177A9A"/>
              </a:solidFill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2" name="Группа 21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4" name="Прямая соединительная линия 23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4</a:t>
              </a:r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6" name="Рисунок 25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56340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BFDDDF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6F80CF-4440-4BD9-9D02-B76DF631ABA3}"/>
              </a:ext>
            </a:extLst>
          </p:cNvPr>
          <p:cNvSpPr txBox="1"/>
          <p:nvPr/>
        </p:nvSpPr>
        <p:spPr>
          <a:xfrm>
            <a:off x="3305176" y="308979"/>
            <a:ext cx="519400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kern="0" spc="-15" dirty="0" smtClean="0">
                <a:solidFill>
                  <a:srgbClr val="177A9A"/>
                </a:solidFill>
                <a:latin typeface="Exo 2 Light Condensed" panose="00000406000000000000" pitchFamily="2" charset="-52"/>
              </a:rPr>
              <a:t>ДОРОЖНАЯ КАРТА </a:t>
            </a:r>
            <a:r>
              <a:rPr lang="ru-RU" sz="3200" kern="0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ПРОЕКТА </a:t>
            </a:r>
            <a:endParaRPr lang="ru-RU" sz="3200" dirty="0">
              <a:solidFill>
                <a:srgbClr val="177A9A"/>
              </a:solidFill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2" name="Группа 31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34" name="Прямая соединительная линия 33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5</a:t>
              </a:r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36" name="Рисунок 35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65"/>
          <a:stretch/>
        </p:blipFill>
        <p:spPr bwMode="auto">
          <a:xfrm>
            <a:off x="120559" y="2066924"/>
            <a:ext cx="11563235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50277" y="543946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hlinkClick r:id="rId6"/>
              </a:rPr>
              <a:t>Скачать шаблон: </a:t>
            </a:r>
            <a:r>
              <a:rPr lang="en-US" dirty="0" smtClean="0">
                <a:hlinkClick r:id="rId6"/>
              </a:rPr>
              <a:t>https</a:t>
            </a:r>
            <a:r>
              <a:rPr lang="en-US" dirty="0">
                <a:hlinkClick r:id="rId6"/>
              </a:rPr>
              <a:t>://miac-tmn.ru/strukturnye-podrazdeleniya/berezhlivoe-zdravookhranenie/rts-pmsp8</a:t>
            </a:r>
            <a:r>
              <a:rPr lang="en-US" dirty="0" smtClean="0">
                <a:hlinkClick r:id="rId6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131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89D950D-ABF2-4B6E-9CB2-1F889738E8B2}"/>
              </a:ext>
            </a:extLst>
          </p:cNvPr>
          <p:cNvSpPr txBox="1"/>
          <p:nvPr/>
        </p:nvSpPr>
        <p:spPr>
          <a:xfrm>
            <a:off x="4372328" y="78785"/>
            <a:ext cx="28547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kern="0" dirty="0">
                <a:solidFill>
                  <a:srgbClr val="127D9F"/>
                </a:solidFill>
                <a:latin typeface="Exo 2 Light Condensed" panose="00000406000000000000" pitchFamily="2" charset="-52"/>
              </a:rPr>
              <a:t>СТЕНД ПРОЕКТА</a:t>
            </a:r>
            <a:endParaRPr lang="ru-RU" sz="3200" spc="-8" dirty="0">
              <a:solidFill>
                <a:srgbClr val="127D9F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89E95351-844B-4B4C-BFC0-02D29463EF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094" y="1086957"/>
            <a:ext cx="3514725" cy="23420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5761AFD-E8A2-4193-AA08-9F41FA2D35A5}"/>
              </a:ext>
            </a:extLst>
          </p:cNvPr>
          <p:cNvSpPr txBox="1"/>
          <p:nvPr/>
        </p:nvSpPr>
        <p:spPr>
          <a:xfrm>
            <a:off x="639097" y="1883368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chemeClr val="bg2">
                    <a:lumMod val="50000"/>
                  </a:schemeClr>
                </a:solidFill>
                <a:latin typeface="Exo 2 Light Condensed" panose="00000406000000000000" pitchFamily="2" charset="-52"/>
              </a:rPr>
              <a:t>показать проектную комнату, наработки, диаграммы, анкеты, предложения по улучшениям и т.д.</a:t>
            </a:r>
            <a:endParaRPr lang="ru-RU" dirty="0">
              <a:solidFill>
                <a:schemeClr val="bg2">
                  <a:lumMod val="50000"/>
                </a:schemeClr>
              </a:solidFill>
              <a:latin typeface="Exo 2 Light Condensed" panose="00000406000000000000" pitchFamily="2" charset="-52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B23A3493-3DF9-4F85-9616-B22AA23FE8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145" y="2796488"/>
            <a:ext cx="3195103" cy="305167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C8C10FCA-B0B2-414B-AEFB-292E539837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171" y="2085264"/>
            <a:ext cx="3514725" cy="357766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9" name="Группа 18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6" name="Прямая соединительная линия 25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6</a:t>
              </a:r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8" name="Рисунок 27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58947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BF635F8-0E28-4586-94F7-B4EA81F3341E}"/>
              </a:ext>
            </a:extLst>
          </p:cNvPr>
          <p:cNvSpPr txBox="1"/>
          <p:nvPr/>
        </p:nvSpPr>
        <p:spPr>
          <a:xfrm>
            <a:off x="1790699" y="570611"/>
            <a:ext cx="900279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kern="0" spc="-8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АНАЛИТИЧЕСКАЯ ИНФОРМАЦИЯ ПО КОЛИЧЕСТВЕННЫМ И КАЧЕСТВЕННЫМ ПОКАЗАТЕЛЯМ ПО ПРОЕКТУ</a:t>
            </a:r>
            <a:endParaRPr lang="ru-RU" sz="3200" dirty="0">
              <a:solidFill>
                <a:srgbClr val="177A9A"/>
              </a:solidFill>
              <a:latin typeface="Exo 2 Light Condensed" panose="00000406000000000000" pitchFamily="2" charset="-52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0" name="Прямая соединительная линия 19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7 из 16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89421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chemeClr val="tx2">
              <a:lumMod val="20000"/>
              <a:lumOff val="80000"/>
              <a:alpha val="3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89D950D-ABF2-4B6E-9CB2-1F889738E8B2}"/>
              </a:ext>
            </a:extLst>
          </p:cNvPr>
          <p:cNvSpPr txBox="1"/>
          <p:nvPr/>
        </p:nvSpPr>
        <p:spPr>
          <a:xfrm>
            <a:off x="4372328" y="62530"/>
            <a:ext cx="31411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КАРТА ПРОЦЕССА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B9CD555-632F-4FF3-8142-387600476F58}"/>
              </a:ext>
            </a:extLst>
          </p:cNvPr>
          <p:cNvSpPr txBox="1"/>
          <p:nvPr/>
        </p:nvSpPr>
        <p:spPr>
          <a:xfrm>
            <a:off x="4138239" y="614348"/>
            <a:ext cx="360933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ТЕКУЩЕЕ СОСТОЯНИЕ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2" name="Группа 21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4" name="Прямая соединительная линия 23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8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6" name="Рисунок 25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29241" y="517276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hlinkClick r:id="rId5"/>
              </a:rPr>
              <a:t>Скачать шаблон: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://miac-tmn.ru/strukturnye-podrazdeleniya/berezhlivoe-zdravookhranenie/rts-pmsp8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581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B9F26FFC-FC3A-4942-864E-3001FDF2E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79" y="1144368"/>
            <a:ext cx="10345968" cy="515241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571EEDF-6455-45D9-B718-2D35A110BEC3}"/>
              </a:ext>
            </a:extLst>
          </p:cNvPr>
          <p:cNvSpPr txBox="1"/>
          <p:nvPr/>
        </p:nvSpPr>
        <p:spPr>
          <a:xfrm>
            <a:off x="4309788" y="140267"/>
            <a:ext cx="36401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kern="0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ПИРАМИДА ПРОБЛЕМ</a:t>
            </a:r>
            <a:endParaRPr lang="ru-RU" sz="3200" spc="-8" dirty="0">
              <a:solidFill>
                <a:srgbClr val="177A9A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DE29861C-2FBE-44A8-97BD-A0375116A659}"/>
              </a:ext>
            </a:extLst>
          </p:cNvPr>
          <p:cNvSpPr txBox="1"/>
          <p:nvPr/>
        </p:nvSpPr>
        <p:spPr>
          <a:xfrm>
            <a:off x="823779" y="1971395"/>
            <a:ext cx="21321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2000" kern="0" dirty="0">
                <a:solidFill>
                  <a:schemeClr val="bg1"/>
                </a:solidFill>
                <a:latin typeface="Exo 2 Light Condensed" panose="00000406000000000000" pitchFamily="2" charset="-52"/>
              </a:rPr>
              <a:t>ФЕДЕРАЛЬНЫЙ УРОВЕНЬ</a:t>
            </a:r>
            <a:endParaRPr lang="ru-RU" sz="2000" spc="-8" dirty="0">
              <a:solidFill>
                <a:schemeClr val="bg1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0DCA12D-23FF-4908-8D04-C4E0A28B020D}"/>
              </a:ext>
            </a:extLst>
          </p:cNvPr>
          <p:cNvSpPr txBox="1"/>
          <p:nvPr/>
        </p:nvSpPr>
        <p:spPr>
          <a:xfrm>
            <a:off x="823779" y="3630912"/>
            <a:ext cx="21321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2000" kern="0" dirty="0">
                <a:solidFill>
                  <a:schemeClr val="bg1"/>
                </a:solidFill>
                <a:latin typeface="Exo 2 Light Condensed" panose="00000406000000000000" pitchFamily="2" charset="-52"/>
              </a:rPr>
              <a:t>РЕГИОНАЛЬНЫЙ  УРОВЕНЬ</a:t>
            </a:r>
            <a:endParaRPr lang="ru-RU" sz="2000" spc="-8" dirty="0">
              <a:solidFill>
                <a:schemeClr val="bg1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471C9CC-8468-4BD5-85D5-A9160535E10B}"/>
              </a:ext>
            </a:extLst>
          </p:cNvPr>
          <p:cNvSpPr txBox="1"/>
          <p:nvPr/>
        </p:nvSpPr>
        <p:spPr>
          <a:xfrm>
            <a:off x="823779" y="5107037"/>
            <a:ext cx="250575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2000" kern="0" dirty="0">
                <a:solidFill>
                  <a:schemeClr val="bg1"/>
                </a:solidFill>
                <a:latin typeface="Exo 2 Light Condensed" panose="00000406000000000000" pitchFamily="2" charset="-52"/>
              </a:rPr>
              <a:t>УРОВЕНЬ МЕДИЦИНСКОЙ ОРГАНИЗАЦИИ</a:t>
            </a:r>
            <a:endParaRPr lang="ru-RU" sz="2000" spc="-8" dirty="0">
              <a:solidFill>
                <a:schemeClr val="bg1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D468457D-433B-49A8-BCED-54B36CE89C4F}"/>
              </a:ext>
            </a:extLst>
          </p:cNvPr>
          <p:cNvSpPr txBox="1"/>
          <p:nvPr/>
        </p:nvSpPr>
        <p:spPr>
          <a:xfrm>
            <a:off x="1669163" y="647305"/>
            <a:ext cx="84963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</a:rPr>
              <a:t>* Важно определить уровень, на котором будет решаться проблема и организовать   там ее решение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Exo 2 Light Condensed" panose="00000406000000000000" pitchFamily="2" charset="-52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96169D86-E2F0-47C8-B398-84A85B7F7153}"/>
              </a:ext>
            </a:extLst>
          </p:cNvPr>
          <p:cNvSpPr/>
          <p:nvPr/>
        </p:nvSpPr>
        <p:spPr>
          <a:xfrm>
            <a:off x="3866125" y="1126083"/>
            <a:ext cx="7303622" cy="5211255"/>
          </a:xfrm>
          <a:prstGeom prst="rect">
            <a:avLst/>
          </a:prstGeom>
          <a:solidFill>
            <a:schemeClr val="bg1">
              <a:alpha val="6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E6B4C804-6479-4674-88E1-C983101CDA3B}"/>
              </a:ext>
            </a:extLst>
          </p:cNvPr>
          <p:cNvSpPr txBox="1"/>
          <p:nvPr/>
        </p:nvSpPr>
        <p:spPr>
          <a:xfrm>
            <a:off x="4250805" y="1969908"/>
            <a:ext cx="67996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hangingPunct="0"/>
            <a:r>
              <a:rPr lang="ru-RU" sz="1800" dirty="0">
                <a:solidFill>
                  <a:schemeClr val="bg2">
                    <a:lumMod val="25000"/>
                  </a:schemeClr>
                </a:solidFill>
                <a:latin typeface="Exo 2 Light Condensed" panose="00000406000000000000" pitchFamily="2" charset="-52"/>
                <a:ea typeface="Microsoft YaHei" pitchFamily="2"/>
                <a:cs typeface="Lucida Sans" pitchFamily="2"/>
              </a:rPr>
              <a:t>Прописать проблемы, которые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Exo 2 Light Condensed" panose="00000406000000000000" pitchFamily="2" charset="-52"/>
                <a:ea typeface="Microsoft YaHei" pitchFamily="2"/>
                <a:cs typeface="Lucida Sans" pitchFamily="2"/>
              </a:rPr>
              <a:t>выявлены в кате текущего состояния</a:t>
            </a:r>
            <a:endParaRPr lang="ru-RU" sz="1800" dirty="0">
              <a:solidFill>
                <a:schemeClr val="bg2">
                  <a:lumMod val="25000"/>
                </a:schemeClr>
              </a:solidFill>
              <a:latin typeface="Exo 2 Light Condensed" panose="00000406000000000000" pitchFamily="2" charset="-52"/>
              <a:ea typeface="Microsoft YaHei" pitchFamily="2"/>
              <a:cs typeface="Lucida Sans" pitchFamily="2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8" name="Прямая соединительная линия 27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9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30" name="Рисунок 29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61960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BFDDDF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E1A3AE41-D0A0-43C0-9A79-9E37BD399B88}"/>
              </a:ext>
            </a:extLst>
          </p:cNvPr>
          <p:cNvSpPr txBox="1"/>
          <p:nvPr/>
        </p:nvSpPr>
        <p:spPr>
          <a:xfrm>
            <a:off x="4270119" y="62530"/>
            <a:ext cx="32689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КАРТА ПРОЦЕССА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AC77-0D74-4F81-89D1-D262A84F4652}"/>
              </a:ext>
            </a:extLst>
          </p:cNvPr>
          <p:cNvSpPr txBox="1"/>
          <p:nvPr/>
        </p:nvSpPr>
        <p:spPr>
          <a:xfrm>
            <a:off x="3900683" y="650922"/>
            <a:ext cx="434796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 smtClean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ИДЕАЛЬНОЕ СОСТОЯНИЕ</a:t>
            </a:r>
            <a:endParaRPr lang="ru-RU" sz="3200" spc="-8" dirty="0">
              <a:solidFill>
                <a:srgbClr val="177A9A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5" name="Прямая соединительная линия 24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10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7" name="Рисунок 26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9369" y="528706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hlinkClick r:id="rId5"/>
              </a:rPr>
              <a:t>Скачать шаблон: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://miac-tmn.ru/strukturnye-podrazdeleniya/berezhlivoe-zdravookhranenie/rts-pmsp8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78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BFDDDF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E1A3AE41-D0A0-43C0-9A79-9E37BD399B88}"/>
              </a:ext>
            </a:extLst>
          </p:cNvPr>
          <p:cNvSpPr txBox="1"/>
          <p:nvPr/>
        </p:nvSpPr>
        <p:spPr>
          <a:xfrm>
            <a:off x="4270119" y="62530"/>
            <a:ext cx="32689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КАРТА ПРОЦЕССА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AC77-0D74-4F81-89D1-D262A84F4652}"/>
              </a:ext>
            </a:extLst>
          </p:cNvPr>
          <p:cNvSpPr txBox="1"/>
          <p:nvPr/>
        </p:nvSpPr>
        <p:spPr>
          <a:xfrm>
            <a:off x="3900683" y="650922"/>
            <a:ext cx="357303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ЦЕЛЕВОЕ СОСТОЯНИЕ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5" name="Прямая соединительная линия 24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11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7" name="Рисунок 26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9241" y="524896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hlinkClick r:id="rId5"/>
              </a:rPr>
              <a:t>Скачать шаблон: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://miac-tmn.ru/strukturnye-podrazdeleniya/berezhlivoe-zdravookhranenie/rts-pmsp8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573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3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BF635F8-0E28-4586-94F7-B4EA81F3341E}"/>
              </a:ext>
            </a:extLst>
          </p:cNvPr>
          <p:cNvSpPr txBox="1"/>
          <p:nvPr/>
        </p:nvSpPr>
        <p:spPr>
          <a:xfrm>
            <a:off x="1717205" y="10817"/>
            <a:ext cx="900279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kern="0" spc="-8" dirty="0" smtClean="0">
                <a:solidFill>
                  <a:srgbClr val="177A9A"/>
                </a:solidFill>
                <a:latin typeface="Exo 2 Light Condensed" panose="00000406000000000000" pitchFamily="2" charset="-52"/>
              </a:rPr>
              <a:t>ПОИСКХ  </a:t>
            </a:r>
          </a:p>
          <a:p>
            <a:pPr algn="ctr"/>
            <a:r>
              <a:rPr lang="ru-RU" sz="3200" kern="0" spc="-8" dirty="0" smtClean="0">
                <a:solidFill>
                  <a:srgbClr val="177A9A"/>
                </a:solidFill>
                <a:latin typeface="Exo 2 Light Condensed" panose="00000406000000000000" pitchFamily="2" charset="-52"/>
              </a:rPr>
              <a:t>КОРЕННЫХ</a:t>
            </a:r>
            <a:r>
              <a:rPr lang="en-US" sz="3200" kern="0" spc="-8" dirty="0" smtClean="0">
                <a:solidFill>
                  <a:srgbClr val="177A9A"/>
                </a:solidFill>
                <a:latin typeface="Exo 2 Light Condensed" panose="00000406000000000000" pitchFamily="2" charset="-52"/>
              </a:rPr>
              <a:t>X</a:t>
            </a:r>
            <a:r>
              <a:rPr lang="ru-RU" sz="3200" kern="0" spc="-8" dirty="0" smtClean="0">
                <a:solidFill>
                  <a:srgbClr val="177A9A"/>
                </a:solidFill>
                <a:latin typeface="Exo 2 Light Condensed" panose="00000406000000000000" pitchFamily="2" charset="-52"/>
              </a:rPr>
              <a:t> ПРИЧИН  </a:t>
            </a:r>
            <a:endParaRPr lang="ru-RU" sz="3200" dirty="0">
              <a:solidFill>
                <a:srgbClr val="177A9A"/>
              </a:solidFill>
              <a:latin typeface="Exo 2 Light Condensed" panose="00000406000000000000" pitchFamily="2" charset="-52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0" name="Прямая соединительная линия 19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12 из 16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837E3A7-2F24-4192-8AF5-74AD7907562B}"/>
              </a:ext>
            </a:extLst>
          </p:cNvPr>
          <p:cNvSpPr txBox="1"/>
          <p:nvPr/>
        </p:nvSpPr>
        <p:spPr>
          <a:xfrm>
            <a:off x="1717205" y="2223364"/>
            <a:ext cx="64473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kern="0" spc="-8" dirty="0" smtClean="0">
                <a:solidFill>
                  <a:schemeClr val="bg2">
                    <a:lumMod val="50000"/>
                  </a:schemeClr>
                </a:solidFill>
                <a:latin typeface="Exo 2 Light Condensed" panose="00000406000000000000" pitchFamily="2" charset="-52"/>
              </a:rPr>
              <a:t>с</a:t>
            </a:r>
            <a:r>
              <a:rPr lang="ru-RU" sz="1800" kern="0" spc="-8" dirty="0" smtClean="0">
                <a:solidFill>
                  <a:schemeClr val="bg2">
                    <a:lumMod val="50000"/>
                  </a:schemeClr>
                </a:solidFill>
                <a:latin typeface="Exo 2 Light Condensed" panose="00000406000000000000" pitchFamily="2" charset="-52"/>
              </a:rPr>
              <a:t> помощью инструментов бережливых технологий Х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827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7550FF2-8FBB-4B30-B025-5C248E2228EB}"/>
              </a:ext>
            </a:extLst>
          </p:cNvPr>
          <p:cNvSpPr txBox="1"/>
          <p:nvPr/>
        </p:nvSpPr>
        <p:spPr>
          <a:xfrm>
            <a:off x="4225073" y="94061"/>
            <a:ext cx="349176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kern="0" dirty="0">
                <a:solidFill>
                  <a:srgbClr val="127D9F"/>
                </a:solidFill>
                <a:latin typeface="Exo 2 Light Condensed" panose="00000406000000000000" pitchFamily="2" charset="-52"/>
              </a:rPr>
              <a:t>ПЛАН МЕРОПРИЯТИЙ</a:t>
            </a:r>
            <a:endParaRPr lang="ru-RU" sz="3200" spc="-8" dirty="0">
              <a:solidFill>
                <a:srgbClr val="127D9F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71CE62-26D9-428E-93F0-0ED724E989BD}"/>
              </a:ext>
            </a:extLst>
          </p:cNvPr>
          <p:cNvSpPr txBox="1"/>
          <p:nvPr/>
        </p:nvSpPr>
        <p:spPr>
          <a:xfrm>
            <a:off x="6096000" y="1978565"/>
            <a:ext cx="39525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pc="-8" dirty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  <a:cs typeface="Cambria" pitchFamily="2"/>
              </a:rPr>
              <a:t>* </a:t>
            </a:r>
            <a:r>
              <a:rPr lang="ru-RU" sz="1600" spc="-8" dirty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  <a:cs typeface="Cambria" pitchFamily="2"/>
              </a:rPr>
              <a:t>Четкий, хорошо читаемый скан, подписанный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Exo 2 Light Condensed" panose="00000406000000000000" pitchFamily="2" charset="-52"/>
            </a:endParaRPr>
          </a:p>
        </p:txBody>
      </p:sp>
      <p:sp>
        <p:nvSpPr>
          <p:cNvPr id="15" name="TextBox 6">
            <a:extLst>
              <a:ext uri="{FF2B5EF4-FFF2-40B4-BE49-F238E27FC236}">
                <a16:creationId xmlns="" xmlns:a16="http://schemas.microsoft.com/office/drawing/2014/main" id="{0F7183DA-AA1E-4D83-A560-1096BB8E1142}"/>
              </a:ext>
            </a:extLst>
          </p:cNvPr>
          <p:cNvSpPr txBox="1"/>
          <p:nvPr/>
        </p:nvSpPr>
        <p:spPr>
          <a:xfrm>
            <a:off x="6096000" y="2467518"/>
            <a:ext cx="4847861" cy="619593"/>
          </a:xfrm>
          <a:prstGeom prst="rect">
            <a:avLst/>
          </a:prstGeom>
          <a:noFill/>
          <a:ln>
            <a:noFill/>
          </a:ln>
        </p:spPr>
        <p:txBody>
          <a:bodyPr wrap="square" lIns="121920" tIns="60960" rIns="121920" bIns="60960" anchor="t" anchorCtr="0" compatLnSpc="0">
            <a:spAutoFit/>
          </a:bodyPr>
          <a:lstStyle/>
          <a:p>
            <a:r>
              <a:rPr lang="ru-RU" sz="1333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18"/>
                <a:ea typeface="Microsoft YaHei" pitchFamily="2"/>
                <a:cs typeface="Lucida Sans" pitchFamily="2"/>
              </a:rPr>
              <a:t>**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  <a:ea typeface="Microsoft YaHei" pitchFamily="2"/>
                <a:cs typeface="Lucida Sans" pitchFamily="2"/>
              </a:rPr>
              <a:t>План мероприятий утверждается Главным врачом МО, подписывается, сканируется и вставляется в данный слайд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5" name="Прямая соединительная линия 24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13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7" name="Рисунок 26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9241" y="5448985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hlinkClick r:id="rId5"/>
              </a:rPr>
              <a:t>Скачать шаблон: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://miac-tmn.ru/strukturnye-podrazdeleniya/berezhlivoe-zdravookhranenie/rts-pmsp8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503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-20001" y="1705582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0D023E0-CCDA-48A1-A733-D54AB205C12A}"/>
              </a:ext>
            </a:extLst>
          </p:cNvPr>
          <p:cNvSpPr txBox="1"/>
          <p:nvPr/>
        </p:nvSpPr>
        <p:spPr>
          <a:xfrm>
            <a:off x="4344139" y="103144"/>
            <a:ext cx="38183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kern="0" dirty="0">
                <a:solidFill>
                  <a:srgbClr val="127D9F"/>
                </a:solidFill>
                <a:latin typeface="Exo 2 Light Condensed" panose="00000406000000000000" pitchFamily="2" charset="-52"/>
              </a:rPr>
              <a:t>РЕЗУЛЬТАТЫ ПРОЕКТА</a:t>
            </a:r>
            <a:endParaRPr lang="ru-RU" sz="3200" spc="-8" dirty="0">
              <a:solidFill>
                <a:srgbClr val="127D9F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A0CADB8-B958-41F0-AF1A-F35CA15F480D}"/>
              </a:ext>
            </a:extLst>
          </p:cNvPr>
          <p:cNvSpPr txBox="1"/>
          <p:nvPr/>
        </p:nvSpPr>
        <p:spPr>
          <a:xfrm>
            <a:off x="4565460" y="807984"/>
            <a:ext cx="333313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kern="0" spc="-8" dirty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</a:rPr>
              <a:t>*разработаны </a:t>
            </a:r>
            <a:r>
              <a:rPr lang="ru-RU" sz="1600" kern="0" spc="-15" dirty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</a:rPr>
              <a:t>СОК, СОП, алгоритм и т.д.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Exo 2 Light Condensed" panose="00000406000000000000" pitchFamily="2" charset="-52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1987D20-45F4-45F9-87BF-C55AA0D7923E}"/>
              </a:ext>
            </a:extLst>
          </p:cNvPr>
          <p:cNvSpPr txBox="1"/>
          <p:nvPr/>
        </p:nvSpPr>
        <p:spPr>
          <a:xfrm>
            <a:off x="349043" y="1764418"/>
            <a:ext cx="139618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127D9F"/>
                </a:solidFill>
                <a:latin typeface="Exo 2 Light Condensed" charset="-52"/>
              </a:rPr>
              <a:t>ВЫВОДЫ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2837E3A7-2F24-4192-8AF5-74AD7907562B}"/>
              </a:ext>
            </a:extLst>
          </p:cNvPr>
          <p:cNvSpPr txBox="1"/>
          <p:nvPr/>
        </p:nvSpPr>
        <p:spPr>
          <a:xfrm>
            <a:off x="1717205" y="2223364"/>
            <a:ext cx="21532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kern="0" spc="-8" dirty="0">
                <a:solidFill>
                  <a:schemeClr val="bg2">
                    <a:lumMod val="50000"/>
                  </a:schemeClr>
                </a:solidFill>
                <a:latin typeface="Exo 2 Light Condensed" panose="00000406000000000000" pitchFamily="2" charset="-52"/>
              </a:rPr>
              <a:t>* что удалось достичь</a:t>
            </a:r>
            <a:endParaRPr lang="ru-RU" dirty="0"/>
          </a:p>
        </p:txBody>
      </p: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8" name="Группа 27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30" name="Прямая соединительная линия 29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14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32" name="Рисунок 31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163055"/>
              </p:ext>
            </p:extLst>
          </p:nvPr>
        </p:nvGraphicFramePr>
        <p:xfrm>
          <a:off x="97922" y="2887971"/>
          <a:ext cx="5391832" cy="2330661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472675"/>
                <a:gridCol w="1061656"/>
                <a:gridCol w="981075"/>
                <a:gridCol w="1876426"/>
              </a:tblGrid>
              <a:tr h="847301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Exo 2 Light Condensed" charset="-52"/>
                        </a:rPr>
                        <a:t>Наименование показателя</a:t>
                      </a:r>
                      <a:endParaRPr lang="ru-RU" sz="1400" b="0" dirty="0">
                        <a:latin typeface="Exo 2 Light Condensed" charset="-5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Exo 2 Light Condensed" charset="-52"/>
                        </a:rPr>
                        <a:t>Текущий показатель</a:t>
                      </a:r>
                      <a:endParaRPr lang="ru-RU" sz="1400" b="0" dirty="0">
                        <a:latin typeface="Exo 2 Light Condensed" charset="-5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Exo 2 Light Condensed" charset="-52"/>
                        </a:rPr>
                        <a:t>Целевой показатель </a:t>
                      </a:r>
                      <a:endParaRPr lang="ru-RU" sz="1400" b="0" dirty="0">
                        <a:latin typeface="Exo 2 Light Condensed" charset="-5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Exo 2 Light Condensed" charset="-52"/>
                        </a:rPr>
                        <a:t>Достигнутый</a:t>
                      </a:r>
                      <a:r>
                        <a:rPr lang="ru-RU" sz="1400" b="0" baseline="0" dirty="0" smtClean="0">
                          <a:latin typeface="Exo 2 Light Condensed" charset="-52"/>
                        </a:rPr>
                        <a:t> показатель</a:t>
                      </a:r>
                      <a:endParaRPr lang="ru-RU" sz="1400" b="0" dirty="0">
                        <a:latin typeface="Exo 2 Light Condensed" charset="-5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8978906" y="1829605"/>
            <a:ext cx="1892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kern="0" spc="-15" dirty="0">
                <a:solidFill>
                  <a:srgbClr val="127D9F"/>
                </a:solidFill>
                <a:latin typeface="Exo 2 Light Condensed" panose="00000406000000000000" pitchFamily="2" charset="-52"/>
              </a:rPr>
              <a:t>СОК, СОП, алгоритм </a:t>
            </a:r>
            <a:endParaRPr lang="ru-RU" dirty="0">
              <a:solidFill>
                <a:srgbClr val="127D9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48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-1" y="1705582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F23EB75-849A-4D9A-9409-FA1E7D2034CB}"/>
              </a:ext>
            </a:extLst>
          </p:cNvPr>
          <p:cNvSpPr txBox="1"/>
          <p:nvPr/>
        </p:nvSpPr>
        <p:spPr>
          <a:xfrm>
            <a:off x="2259202" y="348943"/>
            <a:ext cx="70236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kern="0" dirty="0">
                <a:solidFill>
                  <a:srgbClr val="127D9F"/>
                </a:solidFill>
                <a:latin typeface="Exo 2 Light Condensed" panose="00000406000000000000" pitchFamily="2" charset="-52"/>
              </a:rPr>
              <a:t>МОНИТОРИНГ УСТОЙЧИВОСТИ УЛУЧШЕНИЙ</a:t>
            </a:r>
            <a:endParaRPr lang="ru-RU" sz="3200" spc="-8" dirty="0">
              <a:solidFill>
                <a:srgbClr val="127D9F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0" name="Прямая соединительная линия 19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15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67619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-1" y="1705582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0" name="Прямая соединительная линия 19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16 из 16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5BC2CD1-D307-42F9-8F00-5C24BDBE8CA8}"/>
              </a:ext>
            </a:extLst>
          </p:cNvPr>
          <p:cNvSpPr txBox="1"/>
          <p:nvPr/>
        </p:nvSpPr>
        <p:spPr>
          <a:xfrm>
            <a:off x="2651021" y="133500"/>
            <a:ext cx="68899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kern="0" dirty="0">
                <a:solidFill>
                  <a:srgbClr val="127D9F"/>
                </a:solidFill>
                <a:latin typeface="Exo 2 Light Condensed" panose="00000406000000000000" pitchFamily="2" charset="-52"/>
              </a:rPr>
              <a:t>ПЕРСПЕКТИВЫ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398364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14210</TotalTime>
  <Words>369</Words>
  <Application>Microsoft Office PowerPoint</Application>
  <PresentationFormat>Произвольный</PresentationFormat>
  <Paragraphs>111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Franklin Gothic Medium Cond</vt:lpstr>
      <vt:lpstr>Calibri</vt:lpstr>
      <vt:lpstr>Microsoft YaHei</vt:lpstr>
      <vt:lpstr>Calibri Light</vt:lpstr>
      <vt:lpstr>Cambria</vt:lpstr>
      <vt:lpstr>Lucida Sans</vt:lpstr>
      <vt:lpstr>Exo 2 Light Condensed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света строкова</dc:creator>
  <cp:lastModifiedBy>Хатмуллина Надежда Андреевна</cp:lastModifiedBy>
  <cp:revision>79</cp:revision>
  <dcterms:created xsi:type="dcterms:W3CDTF">2024-08-31T06:02:27Z</dcterms:created>
  <dcterms:modified xsi:type="dcterms:W3CDTF">2025-01-23T13:54:14Z</dcterms:modified>
</cp:coreProperties>
</file>