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76" r:id="rId3"/>
    <p:sldId id="277" r:id="rId4"/>
    <p:sldId id="278" r:id="rId5"/>
    <p:sldId id="279" r:id="rId6"/>
    <p:sldId id="280" r:id="rId7"/>
    <p:sldId id="291" r:id="rId8"/>
    <p:sldId id="282" r:id="rId9"/>
    <p:sldId id="285" r:id="rId10"/>
    <p:sldId id="283" r:id="rId11"/>
    <p:sldId id="290" r:id="rId12"/>
    <p:sldId id="284" r:id="rId13"/>
    <p:sldId id="286" r:id="rId14"/>
  </p:sldIdLst>
  <p:sldSz cx="12192000" cy="6858000"/>
  <p:notesSz cx="6858000" cy="9144000"/>
  <p:embeddedFontLst>
    <p:embeddedFont>
      <p:font typeface="Franklin Gothic Medium Cond" panose="020B0606030402020204" pitchFamily="34" charset="0"/>
      <p:regular r:id="rId16"/>
    </p:embeddedFont>
    <p:embeddedFont>
      <p:font typeface="Exo 2 Light Condensed" panose="020B0604020202020204" charset="-52"/>
      <p:regular r:id="rId17"/>
    </p:embeddedFont>
    <p:embeddedFont>
      <p:font typeface="Cambria" panose="02040503050406030204" pitchFamily="18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Microsoft YaHei" panose="020B0503020204020204" pitchFamily="34" charset="-122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Lucida Sans" panose="020B0602030504020204" pitchFamily="34" charset="0"/>
      <p:regular r:id="rId3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7D9F"/>
    <a:srgbClr val="177A9A"/>
    <a:srgbClr val="DEDFDA"/>
    <a:srgbClr val="BFDDDF"/>
    <a:srgbClr val="6FBEC1"/>
    <a:srgbClr val="EDAFA1"/>
    <a:srgbClr val="E6E6E6"/>
    <a:srgbClr val="F6D6CF"/>
    <a:srgbClr val="EDD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906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CFC4A-7A71-4E9C-9055-B3AEA8712175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530A9-D447-47FB-BD54-EA697DA079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817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09F8727-AA94-4F84-8BDA-85CBB0A2FA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9F27B61-71D9-4890-9B5F-BA3E71E8D3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91D4C56-0CF0-4899-A0AE-0EDD963CB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12D9F27-F140-4459-8D33-A03BD0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389CFFF-B9BD-4DB6-A555-73B63B018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473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C550290-BADD-4109-B0D0-D6F77331D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6582E1E-CF40-4AC9-9758-8E16FAE7C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9BEE6BC-AFAC-444C-AAA5-C7DD766EA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FCD73ED-4468-42BD-9128-F90E70DDC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25303ED-4253-48A5-BE6B-8771A4B51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733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FDBBF3-821C-465F-B381-5B8F5D315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59F30F3-C179-44D7-AEF8-320769A62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58E9B19-2913-43AB-853A-8F1C972D7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96A6CE7-8B45-4758-9B07-AC5E53315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6AE837D-B320-4030-A0FE-5F9D240B9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118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186EC5-9560-43B6-838E-DF968EAFD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B174476-39A8-4D3A-B98D-273700405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0C38C8B-53FB-428C-A5A5-E363A3E05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89B4DFF-8068-4858-9408-E7BF48E14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EFF4CE9-4041-405D-B48C-D61DEF3D8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EEFE348-8F1B-4E6C-9750-F954870D3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380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163EF2-D8E8-4BDC-9F2E-CC2A9B610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58CB879-7693-4573-AB97-96B3ACA15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B5569F46-C073-4B75-9345-D8B8E2DD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9B19E64-CD66-4106-94BC-200150DC4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5F1CCB8-8CC3-4C23-B228-D868E2F1B5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1C5BF3C0-DA9D-4FE6-A158-0718FF34E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AFCC2F2B-1665-4696-9D1A-BBA845639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19E84344-D24F-4F42-8E91-D7D8AF6B4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308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668F5EE-F5FA-4F2F-B155-2FFC86BF9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BCC8DD5-E933-4359-B7D8-1D8211DEC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1CA1BFC-A228-46B6-9165-4B416242C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42916CE8-7025-47BC-AC12-B04567015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797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2B734579-598E-4B57-B7A1-04B171F08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9119095-3169-4A42-A934-874B8F257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F74DFF8-990F-416F-8D00-83CCD80D6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104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24E522-9C79-4C73-AFCC-3B89857B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7A5B948-5C66-48AD-8BD9-4948E0C71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5DE7F8E-FB5E-41C0-9008-DB3ACAB88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4CE967D-8758-4C38-BA6C-1892D2636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45704EE-6A44-4A4F-8884-E6061FFE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A5F0709-D52D-4278-B3D3-16DBE210C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37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B43A77-021C-428D-A6BB-28A86EAFD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D4AEC99-833A-4255-9146-4F2EB99517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DC0C7A1-A3ED-4D01-B26D-15846E3C47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81FEBAB-2C6E-4F08-8638-1CC4922F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EE40FB8-C0D5-47EB-91BE-F11C0FB5C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C65E148-CF1B-4742-99E3-04053B68D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528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49AEE1-C520-4E54-8681-3D80A7475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463FC0F-80E6-48AE-AD6B-1A3B67936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7C8EC01-D30C-4B94-B5F9-6A91597F5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E7E4038-8213-4E78-A560-B51FF14ED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CF6556E-FEB6-4E8D-A241-982A0859A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998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6EC656B0-6903-44CA-9C88-C6C9404AB1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F824E33-77EC-4FF8-B1E0-C9073CAC01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E2F11C1-F75F-4C7B-8272-4F03C7FA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C7C9C1B-27C7-4B67-8729-057E427C5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666CD9-4AE4-4A0A-8459-5C42D9A4E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231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A34052-086D-4D5D-9BF3-A713FD08D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AC82AEF-D695-4E38-98AE-AB2E0BC9F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AB18D29-CBE6-41B2-BB6D-9EC5BB674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3D529-1DA7-4C87-AAEB-5FA976B510D6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5A28EE2-FC40-4475-91E1-78F659EC30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D21AAB8-F4A9-46C6-8106-0B0AE98B60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12AC7-3FD1-403A-81E2-0884D665D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23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iac-tmn.ru/strukturnye-podrazdeleniya/berezhlivoe-zdravookhranenie/rts-pmsp8/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iac-tmn.ru/strukturnye-podrazdeleniya/berezhlivoe-zdravookhranenie/rts-pmsp8/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B783CBF2-DDDD-4AC4-9EE0-D2D9CF2DC485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177A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bg1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7C204D72-1B95-4A4E-841F-64280E1C1058}"/>
              </a:ext>
            </a:extLst>
          </p:cNvPr>
          <p:cNvSpPr/>
          <p:nvPr/>
        </p:nvSpPr>
        <p:spPr>
          <a:xfrm>
            <a:off x="6096001" y="1"/>
            <a:ext cx="6096000" cy="3879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57DE729-CD79-4E4E-8757-24946C963464}"/>
              </a:ext>
            </a:extLst>
          </p:cNvPr>
          <p:cNvSpPr/>
          <p:nvPr/>
        </p:nvSpPr>
        <p:spPr>
          <a:xfrm>
            <a:off x="4621161" y="3842692"/>
            <a:ext cx="7570839" cy="30283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Exo 2 Light Condensed" panose="00000406000000000000" pitchFamily="2" charset="-52"/>
              </a:rPr>
              <a:t>Название МО</a:t>
            </a:r>
            <a:endParaRPr lang="ru-RU" dirty="0">
              <a:solidFill>
                <a:schemeClr val="bg1"/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9D5A285-3D0C-43BD-A568-918ADBFF4417}"/>
              </a:ext>
            </a:extLst>
          </p:cNvPr>
          <p:cNvSpPr txBox="1"/>
          <p:nvPr/>
        </p:nvSpPr>
        <p:spPr>
          <a:xfrm>
            <a:off x="7446024" y="4696685"/>
            <a:ext cx="4593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27D9F"/>
                </a:solidFill>
                <a:latin typeface="Exo 2 Light Condensed" panose="00000406000000000000" pitchFamily="2" charset="-52"/>
              </a:rPr>
              <a:t>ДОКЛАДЧИК: </a:t>
            </a:r>
            <a:r>
              <a:rPr lang="ru-RU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Иванова Анна Ивановна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FDFC3E2D-5BB6-4E38-8650-9C68E40349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797" y="5128621"/>
            <a:ext cx="369332" cy="36933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79A8C32E-20E1-4D6F-B0EC-B7EDAA7FF3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263" y="5687631"/>
            <a:ext cx="269939" cy="27613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D6762411-E0B8-4E5E-9CD6-16CFEECA29A5}"/>
              </a:ext>
            </a:extLst>
          </p:cNvPr>
          <p:cNvSpPr txBox="1"/>
          <p:nvPr/>
        </p:nvSpPr>
        <p:spPr>
          <a:xfrm>
            <a:off x="8099454" y="5215891"/>
            <a:ext cx="1640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127D9F"/>
                </a:solidFill>
                <a:effectLst/>
                <a:uLnTx/>
                <a:uFillTx/>
                <a:latin typeface="Franklin Gothic Medium Cond" panose="020B0606030402020204" pitchFamily="34" charset="0"/>
              </a:rPr>
              <a:t>@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127D9F"/>
              </a:solidFill>
              <a:effectLst/>
              <a:uLnTx/>
              <a:uFillTx/>
              <a:latin typeface="Franklin Gothic Medium Cond" panose="020B06060304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9913BAB9-E610-498A-8999-44CDB805E303}"/>
              </a:ext>
            </a:extLst>
          </p:cNvPr>
          <p:cNvSpPr txBox="1"/>
          <p:nvPr/>
        </p:nvSpPr>
        <p:spPr>
          <a:xfrm>
            <a:off x="8099454" y="5635495"/>
            <a:ext cx="18750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127D9F"/>
                </a:solidFill>
                <a:latin typeface="Franklin Gothic Medium Cond" panose="020B0606030402020204" pitchFamily="34" charset="0"/>
              </a:rPr>
              <a:t>+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7</a:t>
            </a:r>
            <a:r>
              <a:rPr lang="en-US" sz="1600" dirty="0" smtClean="0">
                <a:solidFill>
                  <a:srgbClr val="127D9F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(3452)</a:t>
            </a:r>
            <a:r>
              <a:rPr lang="en-US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 00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-</a:t>
            </a:r>
            <a:r>
              <a:rPr lang="en-US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00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-</a:t>
            </a:r>
            <a:r>
              <a:rPr lang="en-US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00</a:t>
            </a:r>
            <a:r>
              <a:rPr lang="ru-RU" sz="1600" dirty="0">
                <a:solidFill>
                  <a:srgbClr val="127D9F"/>
                </a:solidFill>
                <a:latin typeface="Franklin Gothic Medium Cond" panose="020B0606030402020204" pitchFamily="34" charset="0"/>
              </a:rPr>
              <a:t>  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B00FF723-A582-4A72-9E7D-9EF9725047E1}"/>
              </a:ext>
            </a:extLst>
          </p:cNvPr>
          <p:cNvSpPr/>
          <p:nvPr/>
        </p:nvSpPr>
        <p:spPr>
          <a:xfrm>
            <a:off x="3136490" y="2144383"/>
            <a:ext cx="9055510" cy="1734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62EE5240-804C-43FC-AA45-47433032A44E}"/>
              </a:ext>
            </a:extLst>
          </p:cNvPr>
          <p:cNvSpPr txBox="1"/>
          <p:nvPr/>
        </p:nvSpPr>
        <p:spPr>
          <a:xfrm>
            <a:off x="6096000" y="2461492"/>
            <a:ext cx="586149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 smtClean="0">
                <a:solidFill>
                  <a:srgbClr val="177A9A"/>
                </a:solidFill>
                <a:latin typeface="Exo 2 Light Condensed" charset="-52"/>
              </a:rPr>
              <a:t>Kick – off </a:t>
            </a:r>
            <a:r>
              <a:rPr lang="ru-RU" sz="4000" dirty="0" smtClean="0">
                <a:solidFill>
                  <a:srgbClr val="177A9A"/>
                </a:solidFill>
                <a:latin typeface="Exo 2 Light Condensed" charset="-52"/>
              </a:rPr>
              <a:t>проекта</a:t>
            </a:r>
          </a:p>
          <a:p>
            <a:r>
              <a:rPr lang="ru-RU" sz="4000" dirty="0" smtClean="0">
                <a:solidFill>
                  <a:srgbClr val="177A9A"/>
                </a:solidFill>
                <a:latin typeface="Exo 2 Light Condensed" charset="-52"/>
              </a:rPr>
              <a:t>«Тема проекта»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8155F64-CEB5-4DC8-A3AC-4AC5A1800A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157" y="2536781"/>
            <a:ext cx="797895" cy="8650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697400B-FF4E-4B85-9833-A2DEAA5DE4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227" y="2581259"/>
            <a:ext cx="813429" cy="796016"/>
          </a:xfrm>
          <a:prstGeom prst="rect">
            <a:avLst/>
          </a:prstGeom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Exo 2 Light Condensed" panose="00000406000000000000" pitchFamily="2" charset="-52"/>
              </a:rPr>
              <a:t>Логотип МО</a:t>
            </a:r>
            <a:endParaRPr lang="ru-RU" dirty="0">
              <a:solidFill>
                <a:schemeClr val="bg1"/>
              </a:solidFill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9462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3973585" y="738466"/>
            <a:ext cx="43591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1800" spc="-8" dirty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(четкий, хорошо читаемый скан, подписанный 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07C74AA-EAB4-457F-B9EC-CDC3D2A4096F}"/>
              </a:ext>
            </a:extLst>
          </p:cNvPr>
          <p:cNvSpPr txBox="1"/>
          <p:nvPr/>
        </p:nvSpPr>
        <p:spPr>
          <a:xfrm>
            <a:off x="4513293" y="225205"/>
            <a:ext cx="327971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 smtClean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КАРТОЧКА ПРОЕКТА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14" name="Прямая соединительная линия 1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2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5720" y="5058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177A9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2543028" y="558315"/>
            <a:ext cx="730536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ПРИКАЗ О СОЗДАНИИ РАБОЧЕЙ ГРУППЫ В МО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Группа 25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3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48565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1" y="1229329"/>
            <a:ext cx="6096000" cy="5162378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8575864" y="1448189"/>
            <a:ext cx="15766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>
              <a:spcBef>
                <a:spcPts val="140"/>
              </a:spcBef>
            </a:pPr>
            <a:r>
              <a:rPr lang="ru-RU" sz="1800" kern="0" dirty="0">
                <a:solidFill>
                  <a:srgbClr val="464652"/>
                </a:solidFill>
                <a:latin typeface="Exo 2 Light Condensed" panose="00000406000000000000" pitchFamily="2" charset="-52"/>
              </a:rPr>
              <a:t>Фото      </a:t>
            </a:r>
            <a:endParaRPr lang="ru-RU" sz="1800" spc="-8" dirty="0">
              <a:solidFill>
                <a:schemeClr val="bg2">
                  <a:lumMod val="50000"/>
                </a:schemeClr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F635F8-0E28-4586-94F7-B4EA81F3341E}"/>
              </a:ext>
            </a:extLst>
          </p:cNvPr>
          <p:cNvSpPr txBox="1"/>
          <p:nvPr/>
        </p:nvSpPr>
        <p:spPr>
          <a:xfrm>
            <a:off x="1848465" y="1448189"/>
            <a:ext cx="23665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rgbClr val="464652"/>
                </a:solidFill>
                <a:latin typeface="Exo 2 Light Condensed" panose="00000406000000000000" pitchFamily="2" charset="-52"/>
              </a:rPr>
              <a:t>Перечислить участников 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31EEBC2-10B6-4661-A76C-8992CF31CC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485" y="1971675"/>
            <a:ext cx="5312659" cy="398821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937E9FB-A70F-482F-B03A-BFD83AA229FC}"/>
              </a:ext>
            </a:extLst>
          </p:cNvPr>
          <p:cNvSpPr txBox="1"/>
          <p:nvPr/>
        </p:nvSpPr>
        <p:spPr>
          <a:xfrm>
            <a:off x="4240898" y="174912"/>
            <a:ext cx="45031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kern="0" spc="-15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РАБОЧАЯ</a:t>
            </a:r>
            <a:r>
              <a:rPr lang="ru-RU" sz="3200" kern="0" spc="-72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 </a:t>
            </a:r>
            <a:r>
              <a:rPr lang="ru-RU" sz="3200" kern="0" spc="-15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ГРУППА</a:t>
            </a:r>
            <a:r>
              <a:rPr lang="ru-RU" sz="3200" kern="0" spc="-72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 </a:t>
            </a: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ПРОЕКТА </a:t>
            </a:r>
            <a:endParaRPr lang="ru-RU" sz="3200" dirty="0">
              <a:solidFill>
                <a:srgbClr val="177A9A"/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4" name="Прямая соединительная линия 2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4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56340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BFDDDF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6F80CF-4440-4BD9-9D02-B76DF631ABA3}"/>
              </a:ext>
            </a:extLst>
          </p:cNvPr>
          <p:cNvSpPr txBox="1"/>
          <p:nvPr/>
        </p:nvSpPr>
        <p:spPr>
          <a:xfrm>
            <a:off x="3305176" y="308979"/>
            <a:ext cx="51940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kern="0" spc="-15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ДОРОЖНАЯ КАРТА </a:t>
            </a: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ПРОЕКТА </a:t>
            </a:r>
            <a:endParaRPr lang="ru-RU" sz="3200" dirty="0">
              <a:solidFill>
                <a:srgbClr val="177A9A"/>
              </a:solidFill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34" name="Прямая соединительная линия 3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5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6" name="Рисунок 35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5"/>
          <a:stretch/>
        </p:blipFill>
        <p:spPr bwMode="auto">
          <a:xfrm>
            <a:off x="120559" y="2066924"/>
            <a:ext cx="11563235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05720" y="5058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6"/>
              </a:rPr>
              <a:t>Скачать шаблон: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://miac-tmn.ru/strukturnye-podrazdeleniya/berezhlivoe-zdravookhranenie/rts-pmsp8</a:t>
            </a:r>
            <a:r>
              <a:rPr lang="en-US" dirty="0" smtClean="0">
                <a:hlinkClick r:id="rId6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131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4372328" y="78785"/>
            <a:ext cx="28547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СТЕНД ПРОЕКТА</a:t>
            </a:r>
            <a:endParaRPr lang="ru-RU" sz="3200" spc="-8" dirty="0">
              <a:solidFill>
                <a:srgbClr val="127D9F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89E95351-844B-4B4C-BFC0-02D29463EF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094" y="1086957"/>
            <a:ext cx="3514725" cy="23420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5761AFD-E8A2-4193-AA08-9F41FA2D35A5}"/>
              </a:ext>
            </a:extLst>
          </p:cNvPr>
          <p:cNvSpPr txBox="1"/>
          <p:nvPr/>
        </p:nvSpPr>
        <p:spPr>
          <a:xfrm>
            <a:off x="639097" y="188336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kern="0" dirty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показать проектную комнату, наработки, диаграммы, анкеты, предложения по улучшениям и т.д.</a:t>
            </a:r>
            <a:endParaRPr lang="ru-RU" dirty="0">
              <a:solidFill>
                <a:schemeClr val="bg2">
                  <a:lumMod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23A3493-3DF9-4F85-9616-B22AA23FE8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145" y="2796488"/>
            <a:ext cx="3195103" cy="305167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8C10FCA-B0B2-414B-AEFB-292E539837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171" y="2085264"/>
            <a:ext cx="3514725" cy="357766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6" name="Прямая соединительная линия 25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6</a:t>
              </a:r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8" name="Рисунок 27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58947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F635F8-0E28-4586-94F7-B4EA81F3341E}"/>
              </a:ext>
            </a:extLst>
          </p:cNvPr>
          <p:cNvSpPr txBox="1"/>
          <p:nvPr/>
        </p:nvSpPr>
        <p:spPr>
          <a:xfrm>
            <a:off x="1790699" y="570611"/>
            <a:ext cx="900279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0" spc="-8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АНАЛИТИЧЕСКАЯ ИНФОРМАЦИЯ ПО КОЛИЧЕСТВЕННЫМ И КАЧЕСТВЕННЫМ ПОКАЗАТЕЛЯМ ПО ПРОЕКТУ</a:t>
            </a:r>
            <a:endParaRPr lang="ru-RU" sz="3200" dirty="0">
              <a:solidFill>
                <a:srgbClr val="177A9A"/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0" name="Прямая соединительная линия 1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7 из 13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9421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chemeClr val="tx2">
              <a:lumMod val="20000"/>
              <a:lumOff val="80000"/>
              <a:alpha val="3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89D950D-ABF2-4B6E-9CB2-1F889738E8B2}"/>
              </a:ext>
            </a:extLst>
          </p:cNvPr>
          <p:cNvSpPr txBox="1"/>
          <p:nvPr/>
        </p:nvSpPr>
        <p:spPr>
          <a:xfrm>
            <a:off x="4372328" y="62530"/>
            <a:ext cx="31411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КАРТА ПРОЦЕССА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B9CD555-632F-4FF3-8142-387600476F58}"/>
              </a:ext>
            </a:extLst>
          </p:cNvPr>
          <p:cNvSpPr txBox="1"/>
          <p:nvPr/>
        </p:nvSpPr>
        <p:spPr>
          <a:xfrm>
            <a:off x="4138239" y="614348"/>
            <a:ext cx="36093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ТЕКУЩЕЕ СОСТОЯНИЕ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Группа 21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4" name="Прямая соединительная линия 23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8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5720" y="5058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581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B9F26FFC-FC3A-4942-864E-3001FDF2E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79" y="1144368"/>
            <a:ext cx="10345968" cy="51524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5571EEDF-6455-45D9-B718-2D35A110BEC3}"/>
              </a:ext>
            </a:extLst>
          </p:cNvPr>
          <p:cNvSpPr txBox="1"/>
          <p:nvPr/>
        </p:nvSpPr>
        <p:spPr>
          <a:xfrm>
            <a:off x="4309788" y="140267"/>
            <a:ext cx="36401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77A9A"/>
                </a:solidFill>
                <a:latin typeface="Exo 2 Light Condensed" panose="00000406000000000000" pitchFamily="2" charset="-52"/>
              </a:rPr>
              <a:t>ПИРАМИДА ПРОБЛЕМ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DE29861C-2FBE-44A8-97BD-A0375116A659}"/>
              </a:ext>
            </a:extLst>
          </p:cNvPr>
          <p:cNvSpPr txBox="1"/>
          <p:nvPr/>
        </p:nvSpPr>
        <p:spPr>
          <a:xfrm>
            <a:off x="823779" y="1971395"/>
            <a:ext cx="21321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2000" kern="0" dirty="0">
                <a:solidFill>
                  <a:schemeClr val="bg1"/>
                </a:solidFill>
                <a:latin typeface="Exo 2 Light Condensed" panose="00000406000000000000" pitchFamily="2" charset="-52"/>
              </a:rPr>
              <a:t>ФЕДЕРАЛЬНЫЙ УРОВЕНЬ</a:t>
            </a:r>
            <a:endParaRPr lang="ru-RU" sz="2000" spc="-8" dirty="0">
              <a:solidFill>
                <a:schemeClr val="bg1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0DCA12D-23FF-4908-8D04-C4E0A28B020D}"/>
              </a:ext>
            </a:extLst>
          </p:cNvPr>
          <p:cNvSpPr txBox="1"/>
          <p:nvPr/>
        </p:nvSpPr>
        <p:spPr>
          <a:xfrm>
            <a:off x="823779" y="3630912"/>
            <a:ext cx="21321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2000" kern="0" dirty="0">
                <a:solidFill>
                  <a:schemeClr val="bg1"/>
                </a:solidFill>
                <a:latin typeface="Exo 2 Light Condensed" panose="00000406000000000000" pitchFamily="2" charset="-52"/>
              </a:rPr>
              <a:t>РЕГИОНАЛЬНЫЙ  УРОВЕНЬ</a:t>
            </a:r>
            <a:endParaRPr lang="ru-RU" sz="2000" spc="-8" dirty="0">
              <a:solidFill>
                <a:schemeClr val="bg1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471C9CC-8468-4BD5-85D5-A9160535E10B}"/>
              </a:ext>
            </a:extLst>
          </p:cNvPr>
          <p:cNvSpPr txBox="1"/>
          <p:nvPr/>
        </p:nvSpPr>
        <p:spPr>
          <a:xfrm>
            <a:off x="823779" y="5107037"/>
            <a:ext cx="25057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2000" kern="0" dirty="0">
                <a:solidFill>
                  <a:schemeClr val="bg1"/>
                </a:solidFill>
                <a:latin typeface="Exo 2 Light Condensed" panose="00000406000000000000" pitchFamily="2" charset="-52"/>
              </a:rPr>
              <a:t>УРОВЕНЬ МЕДИЦИНСКОЙ ОРГАНИЗАЦИИ</a:t>
            </a:r>
            <a:endParaRPr lang="ru-RU" sz="2000" spc="-8" dirty="0">
              <a:solidFill>
                <a:schemeClr val="bg1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468457D-433B-49A8-BCED-54B36CE89C4F}"/>
              </a:ext>
            </a:extLst>
          </p:cNvPr>
          <p:cNvSpPr txBox="1"/>
          <p:nvPr/>
        </p:nvSpPr>
        <p:spPr>
          <a:xfrm>
            <a:off x="1669163" y="647305"/>
            <a:ext cx="84963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</a:rPr>
              <a:t>* Важно определить уровень, на котором будет решаться проблема и организовать   там ее решение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96169D86-E2F0-47C8-B398-84A85B7F7153}"/>
              </a:ext>
            </a:extLst>
          </p:cNvPr>
          <p:cNvSpPr/>
          <p:nvPr/>
        </p:nvSpPr>
        <p:spPr>
          <a:xfrm>
            <a:off x="3866125" y="1126083"/>
            <a:ext cx="7303622" cy="5211255"/>
          </a:xfrm>
          <a:prstGeom prst="rect">
            <a:avLst/>
          </a:prstGeom>
          <a:solidFill>
            <a:schemeClr val="bg1">
              <a:alpha val="6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E6B4C804-6479-4674-88E1-C983101CDA3B}"/>
              </a:ext>
            </a:extLst>
          </p:cNvPr>
          <p:cNvSpPr txBox="1"/>
          <p:nvPr/>
        </p:nvSpPr>
        <p:spPr>
          <a:xfrm>
            <a:off x="4250805" y="1969908"/>
            <a:ext cx="67996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hangingPunct="0"/>
            <a:r>
              <a:rPr lang="ru-RU" sz="1800" dirty="0">
                <a:solidFill>
                  <a:schemeClr val="bg2">
                    <a:lumMod val="25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Прописать проблемы, которые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выявлены в кате текущего состояния</a:t>
            </a:r>
            <a:endParaRPr lang="ru-RU" sz="1800" dirty="0">
              <a:solidFill>
                <a:schemeClr val="bg2">
                  <a:lumMod val="25000"/>
                </a:schemeClr>
              </a:solidFill>
              <a:latin typeface="Exo 2 Light Condensed" panose="00000406000000000000" pitchFamily="2" charset="-52"/>
              <a:ea typeface="Microsoft YaHei" pitchFamily="2"/>
              <a:cs typeface="Lucida Sans" pitchFamily="2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8" name="Прямая соединительная линия 27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9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1960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BFDDDF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1A3AE41-D0A0-43C0-9A79-9E37BD399B88}"/>
              </a:ext>
            </a:extLst>
          </p:cNvPr>
          <p:cNvSpPr txBox="1"/>
          <p:nvPr/>
        </p:nvSpPr>
        <p:spPr>
          <a:xfrm>
            <a:off x="4270119" y="62530"/>
            <a:ext cx="32689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КАРТА ПРОЦЕССА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AC77-0D74-4F81-89D1-D262A84F4652}"/>
              </a:ext>
            </a:extLst>
          </p:cNvPr>
          <p:cNvSpPr txBox="1"/>
          <p:nvPr/>
        </p:nvSpPr>
        <p:spPr>
          <a:xfrm>
            <a:off x="3900683" y="650922"/>
            <a:ext cx="43479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 smtClean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ИДЕАЛЬНОЕ СОСТОЯНИЕ</a:t>
            </a:r>
            <a:endParaRPr lang="ru-RU" sz="3200" spc="-8" dirty="0">
              <a:solidFill>
                <a:srgbClr val="177A9A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10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5720" y="5058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78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BFDDDF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1A3AE41-D0A0-43C0-9A79-9E37BD399B88}"/>
              </a:ext>
            </a:extLst>
          </p:cNvPr>
          <p:cNvSpPr txBox="1"/>
          <p:nvPr/>
        </p:nvSpPr>
        <p:spPr>
          <a:xfrm>
            <a:off x="4270119" y="62530"/>
            <a:ext cx="32689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КАРТА ПРОЦЕССА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AC77-0D74-4F81-89D1-D262A84F4652}"/>
              </a:ext>
            </a:extLst>
          </p:cNvPr>
          <p:cNvSpPr txBox="1"/>
          <p:nvPr/>
        </p:nvSpPr>
        <p:spPr>
          <a:xfrm>
            <a:off x="3900683" y="650922"/>
            <a:ext cx="35730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spc="-8" dirty="0">
                <a:solidFill>
                  <a:srgbClr val="177A9A"/>
                </a:solidFill>
                <a:latin typeface="Exo 2 Light Condensed" panose="00000406000000000000" pitchFamily="2" charset="-52"/>
                <a:ea typeface="Microsoft YaHei" pitchFamily="2"/>
                <a:cs typeface="Cambria" pitchFamily="2"/>
              </a:rPr>
              <a:t>ЦЕЛЕВОЕ СОСТОЯНИЕ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11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5720" y="5058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573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3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F635F8-0E28-4586-94F7-B4EA81F3341E}"/>
              </a:ext>
            </a:extLst>
          </p:cNvPr>
          <p:cNvSpPr txBox="1"/>
          <p:nvPr/>
        </p:nvSpPr>
        <p:spPr>
          <a:xfrm>
            <a:off x="1717205" y="10817"/>
            <a:ext cx="900279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ПОИСКХ  </a:t>
            </a:r>
          </a:p>
          <a:p>
            <a:pPr algn="ctr"/>
            <a:r>
              <a:rPr lang="ru-RU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КОРЕННЫХ</a:t>
            </a:r>
            <a:r>
              <a:rPr lang="en-US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X</a:t>
            </a:r>
            <a:r>
              <a:rPr lang="ru-RU" sz="3200" kern="0" spc="-8" dirty="0" smtClean="0">
                <a:solidFill>
                  <a:srgbClr val="177A9A"/>
                </a:solidFill>
                <a:latin typeface="Exo 2 Light Condensed" panose="00000406000000000000" pitchFamily="2" charset="-52"/>
              </a:rPr>
              <a:t> ПРИЧИН  </a:t>
            </a:r>
            <a:endParaRPr lang="ru-RU" sz="3200" dirty="0">
              <a:solidFill>
                <a:srgbClr val="177A9A"/>
              </a:solidFill>
              <a:latin typeface="Exo 2 Light Condensed" panose="00000406000000000000" pitchFamily="2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0" name="Прямая соединительная линия 19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12 из 13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837E3A7-2F24-4192-8AF5-74AD7907562B}"/>
              </a:ext>
            </a:extLst>
          </p:cNvPr>
          <p:cNvSpPr txBox="1"/>
          <p:nvPr/>
        </p:nvSpPr>
        <p:spPr>
          <a:xfrm>
            <a:off x="1717205" y="2223364"/>
            <a:ext cx="64473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kern="0" spc="-8" dirty="0" smtClean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с</a:t>
            </a:r>
            <a:r>
              <a:rPr lang="ru-RU" sz="1800" kern="0" spc="-8" dirty="0" smtClean="0">
                <a:solidFill>
                  <a:schemeClr val="bg2">
                    <a:lumMod val="50000"/>
                  </a:schemeClr>
                </a:solidFill>
                <a:latin typeface="Exo 2 Light Condensed" panose="00000406000000000000" pitchFamily="2" charset="-52"/>
              </a:rPr>
              <a:t> помощью инструментов бережливых технологий Х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82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F98F0BE-A4AD-4C5F-8D07-262FE3CB38A3}"/>
              </a:ext>
            </a:extLst>
          </p:cNvPr>
          <p:cNvSpPr/>
          <p:nvPr/>
        </p:nvSpPr>
        <p:spPr>
          <a:xfrm>
            <a:off x="0" y="1705582"/>
            <a:ext cx="12192001" cy="5152417"/>
          </a:xfrm>
          <a:prstGeom prst="rect">
            <a:avLst/>
          </a:prstGeom>
          <a:solidFill>
            <a:srgbClr val="DEDFDA">
              <a:alpha val="3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7550FF2-8FBB-4B30-B025-5C248E2228EB}"/>
              </a:ext>
            </a:extLst>
          </p:cNvPr>
          <p:cNvSpPr txBox="1"/>
          <p:nvPr/>
        </p:nvSpPr>
        <p:spPr>
          <a:xfrm>
            <a:off x="4225073" y="94061"/>
            <a:ext cx="34917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00" algn="just">
              <a:spcBef>
                <a:spcPts val="140"/>
              </a:spcBef>
            </a:pPr>
            <a:r>
              <a:rPr lang="ru-RU" sz="3200" kern="0" dirty="0">
                <a:solidFill>
                  <a:srgbClr val="127D9F"/>
                </a:solidFill>
                <a:latin typeface="Exo 2 Light Condensed" panose="00000406000000000000" pitchFamily="2" charset="-52"/>
              </a:rPr>
              <a:t>ПЛАН МЕРОПРИЯТИЙ</a:t>
            </a:r>
            <a:endParaRPr lang="ru-RU" sz="3200" spc="-8" dirty="0">
              <a:solidFill>
                <a:srgbClr val="127D9F"/>
              </a:solidFill>
              <a:latin typeface="Exo 2 Light Condensed" panose="00000406000000000000" pitchFamily="2" charset="-52"/>
              <a:ea typeface="Microsoft YaHei" pitchFamily="2"/>
              <a:cs typeface="Cambria" pitchFamily="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71CE62-26D9-428E-93F0-0ED724E989BD}"/>
              </a:ext>
            </a:extLst>
          </p:cNvPr>
          <p:cNvSpPr txBox="1"/>
          <p:nvPr/>
        </p:nvSpPr>
        <p:spPr>
          <a:xfrm>
            <a:off x="6188289" y="1851965"/>
            <a:ext cx="3952568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pc="-8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cs typeface="Cambria" pitchFamily="2"/>
              </a:rPr>
              <a:t>* </a:t>
            </a:r>
            <a:r>
              <a:rPr lang="ru-RU" sz="1600" spc="-8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cs typeface="Cambria" pitchFamily="2"/>
              </a:rPr>
              <a:t>Четкий, хорошо читаемый скан, </a:t>
            </a:r>
            <a:r>
              <a:rPr lang="ru-RU" sz="1600" spc="-8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cs typeface="Cambria" pitchFamily="2"/>
              </a:rPr>
              <a:t>подписанный </a:t>
            </a:r>
            <a:r>
              <a:rPr lang="ru-RU" sz="1600" b="1" spc="-8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cs typeface="Cambria" pitchFamily="2"/>
              </a:rPr>
              <a:t>(план может быть на нескольких листах)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Exo 2 Light Condensed" panose="00000406000000000000" pitchFamily="2" charset="-52"/>
            </a:endParaRPr>
          </a:p>
        </p:txBody>
      </p:sp>
      <p:sp>
        <p:nvSpPr>
          <p:cNvPr id="15" name="TextBox 6">
            <a:extLst>
              <a:ext uri="{FF2B5EF4-FFF2-40B4-BE49-F238E27FC236}">
                <a16:creationId xmlns="" xmlns:a16="http://schemas.microsoft.com/office/drawing/2014/main" id="{0F7183DA-AA1E-4D83-A560-1096BB8E1142}"/>
              </a:ext>
            </a:extLst>
          </p:cNvPr>
          <p:cNvSpPr txBox="1"/>
          <p:nvPr/>
        </p:nvSpPr>
        <p:spPr>
          <a:xfrm>
            <a:off x="6096000" y="2467518"/>
            <a:ext cx="4847861" cy="1112036"/>
          </a:xfrm>
          <a:prstGeom prst="rect">
            <a:avLst/>
          </a:prstGeom>
          <a:noFill/>
          <a:ln>
            <a:noFill/>
          </a:ln>
        </p:spPr>
        <p:txBody>
          <a:bodyPr wrap="square" lIns="121920" tIns="60960" rIns="121920" bIns="60960" anchor="t" anchorCtr="0" compatLnSpc="0">
            <a:spAutoFit/>
          </a:bodyPr>
          <a:lstStyle/>
          <a:p>
            <a:r>
              <a:rPr lang="ru-RU" sz="1333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18"/>
                <a:ea typeface="Microsoft YaHei" pitchFamily="2"/>
                <a:cs typeface="Lucida Sans" pitchFamily="2"/>
              </a:rPr>
              <a:t>**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План мероприятий утверждается Главным врачом МО, подписывается, сканируется и вставляется в данный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слайд, после согласования с региональным центром компетенция по внедрению </a:t>
            </a:r>
            <a:r>
              <a:rPr lang="ru-RU" sz="1600" smtClean="0">
                <a:solidFill>
                  <a:schemeClr val="tx1">
                    <a:lumMod val="50000"/>
                    <a:lumOff val="50000"/>
                  </a:schemeClr>
                </a:solidFill>
                <a:latin typeface="Exo 2 Light Condensed" panose="00000406000000000000" pitchFamily="2" charset="-52"/>
                <a:ea typeface="Microsoft YaHei" pitchFamily="2"/>
                <a:cs typeface="Lucida Sans" pitchFamily="2"/>
              </a:rPr>
              <a:t>бережливых технологий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  <a:latin typeface="Exo 2 Light Condensed" panose="00000406000000000000" pitchFamily="2" charset="-52"/>
              <a:ea typeface="Microsoft YaHei" pitchFamily="2"/>
              <a:cs typeface="Lucida Sans" pitchFamily="2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C657BBA3-4834-4A52-BA6D-AE1E04567E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746" y="50032"/>
            <a:ext cx="703665" cy="366669"/>
          </a:xfrm>
          <a:prstGeom prst="rect">
            <a:avLst/>
          </a:prstGeom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8" y="61312"/>
            <a:ext cx="2389516" cy="34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22">
            <a:extLst>
              <a:ext uri="{FF2B5EF4-FFF2-40B4-BE49-F238E27FC236}">
                <a16:creationId xmlns="" xmlns:a16="http://schemas.microsoft.com/office/drawing/2014/main" id="{C8B202E8-3F3D-4113-8C32-3248028A8FA8}"/>
              </a:ext>
            </a:extLst>
          </p:cNvPr>
          <p:cNvGrpSpPr/>
          <p:nvPr/>
        </p:nvGrpSpPr>
        <p:grpSpPr>
          <a:xfrm>
            <a:off x="0" y="6207040"/>
            <a:ext cx="11939237" cy="389144"/>
            <a:chOff x="0" y="6207040"/>
            <a:chExt cx="11802578" cy="38914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ACF234F-FB62-4B1E-8462-74F2C61FCDB1}"/>
                </a:ext>
              </a:extLst>
            </p:cNvPr>
            <p:cNvSpPr txBox="1"/>
            <p:nvPr/>
          </p:nvSpPr>
          <p:spPr>
            <a:xfrm>
              <a:off x="8249264" y="6226852"/>
              <a:ext cx="249739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800" spc="-8" dirty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РЕГИОНАЛЬНЫЕ ПРОЕКТЫ</a:t>
              </a:r>
              <a:endParaRPr lang="ru-RU" dirty="0">
                <a:solidFill>
                  <a:srgbClr val="177A9A"/>
                </a:solidFill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="" xmlns:a16="http://schemas.microsoft.com/office/drawing/2014/main" id="{01B6B38B-64EE-4098-A599-FD8EF5F1A980}"/>
                </a:ext>
              </a:extLst>
            </p:cNvPr>
            <p:cNvCxnSpPr/>
            <p:nvPr/>
          </p:nvCxnSpPr>
          <p:spPr>
            <a:xfrm>
              <a:off x="10669947" y="6226852"/>
              <a:ext cx="0" cy="369332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194E400-C4CA-40D9-8D2C-1DF4A2CDE258}"/>
                </a:ext>
              </a:extLst>
            </p:cNvPr>
            <p:cNvSpPr txBox="1"/>
            <p:nvPr/>
          </p:nvSpPr>
          <p:spPr>
            <a:xfrm>
              <a:off x="10746658" y="6207040"/>
              <a:ext cx="10559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13 из 13 </a:t>
              </a:r>
              <a:r>
                <a:rPr lang="en-US" spc="-8" dirty="0" smtClean="0">
                  <a:solidFill>
                    <a:srgbClr val="177A9A"/>
                  </a:solidFill>
                  <a:latin typeface="Exo 2 Light Condensed" panose="00000406000000000000" pitchFamily="2" charset="-52"/>
                  <a:ea typeface="Microsoft YaHei" pitchFamily="2"/>
                  <a:cs typeface="Cambria" pitchFamily="2"/>
                </a:rPr>
                <a:t> </a:t>
              </a:r>
              <a:endParaRPr lang="ru-RU" sz="2400" dirty="0">
                <a:solidFill>
                  <a:srgbClr val="177A9A"/>
                </a:solidFill>
              </a:endParaRPr>
            </a:p>
          </p:txBody>
        </p:sp>
        <p:pic>
          <p:nvPicPr>
            <p:cNvPr id="27" name="Рисунок 26">
              <a:extLst>
                <a:ext uri="{FF2B5EF4-FFF2-40B4-BE49-F238E27FC236}">
                  <a16:creationId xmlns="" xmlns:a16="http://schemas.microsoft.com/office/drawing/2014/main" id="{F4A01506-64C2-4233-9386-53C32CCF8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391706"/>
              <a:ext cx="8071120" cy="39624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51744" y="232035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Название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FDD2401-D3FA-4288-8389-7B158961C8BA}"/>
              </a:ext>
            </a:extLst>
          </p:cNvPr>
          <p:cNvSpPr txBox="1"/>
          <p:nvPr/>
        </p:nvSpPr>
        <p:spPr>
          <a:xfrm>
            <a:off x="399369" y="641331"/>
            <a:ext cx="3814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Exo 2 Light Condensed" panose="00000406000000000000" pitchFamily="2" charset="-52"/>
              </a:rPr>
              <a:t>Логотип МО</a:t>
            </a:r>
            <a:endParaRPr lang="ru-RU" dirty="0">
              <a:latin typeface="Exo 2 Light Condensed" panose="00000406000000000000" pitchFamily="2" charset="-52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5720" y="5058460"/>
            <a:ext cx="115335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5"/>
              </a:rPr>
              <a:t>Скачать шаблон: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://miac-tmn.ru/strukturnye-podrazdeleniya/berezhlivoe-zdravookhranenie/rts-pmsp8</a:t>
            </a:r>
            <a:r>
              <a:rPr lang="en-US" dirty="0" smtClean="0">
                <a:hlinkClick r:id="rId5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503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14218</TotalTime>
  <Words>332</Words>
  <Application>Microsoft Office PowerPoint</Application>
  <PresentationFormat>Произвольный</PresentationFormat>
  <Paragraphs>89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Franklin Gothic Medium Cond</vt:lpstr>
      <vt:lpstr>Exo 2 Light Condensed</vt:lpstr>
      <vt:lpstr>Cambria</vt:lpstr>
      <vt:lpstr>Calibri Light</vt:lpstr>
      <vt:lpstr>Microsoft YaHei</vt:lpstr>
      <vt:lpstr>Calibri</vt:lpstr>
      <vt:lpstr>Lucida Sans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света строкова</dc:creator>
  <cp:lastModifiedBy>Новак Юлия Николаевна</cp:lastModifiedBy>
  <cp:revision>82</cp:revision>
  <dcterms:created xsi:type="dcterms:W3CDTF">2024-08-31T06:02:27Z</dcterms:created>
  <dcterms:modified xsi:type="dcterms:W3CDTF">2025-01-23T17:33:15Z</dcterms:modified>
</cp:coreProperties>
</file>