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5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6CA4"/>
    <a:srgbClr val="DDE7F5"/>
    <a:srgbClr val="3366CC"/>
    <a:srgbClr val="B7DEE8"/>
    <a:srgbClr val="44546A"/>
    <a:srgbClr val="1F4E7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67" autoAdjust="0"/>
    <p:restoredTop sz="92720" autoAdjust="0"/>
  </p:normalViewPr>
  <p:slideViewPr>
    <p:cSldViewPr snapToGrid="0">
      <p:cViewPr varScale="1">
        <p:scale>
          <a:sx n="72" d="100"/>
          <a:sy n="72" d="100"/>
        </p:scale>
        <p:origin x="8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5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4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2700">
              <a:solidFill>
                <a:srgbClr val="44546A"/>
              </a:solidFill>
            </a:ln>
          </c:spPr>
          <c:dPt>
            <c:idx val="0"/>
            <c:bubble3D val="0"/>
            <c:spPr>
              <a:solidFill>
                <a:schemeClr val="lt1"/>
              </a:solidFill>
              <a:ln w="12700" cap="flat" cmpd="sng" algn="ctr">
                <a:solidFill>
                  <a:srgbClr val="44546A"/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C5D-481D-9C25-54787794E944}"/>
              </c:ext>
            </c:extLst>
          </c:dPt>
          <c:dPt>
            <c:idx val="1"/>
            <c:bubble3D val="0"/>
            <c:spPr>
              <a:solidFill>
                <a:schemeClr val="lt1"/>
              </a:solidFill>
              <a:ln w="12700" cap="flat" cmpd="sng" algn="ctr">
                <a:solidFill>
                  <a:srgbClr val="44546A"/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C5D-481D-9C25-54787794E944}"/>
              </c:ext>
            </c:extLst>
          </c:dPt>
          <c:dPt>
            <c:idx val="2"/>
            <c:bubble3D val="0"/>
            <c:spPr>
              <a:solidFill>
                <a:schemeClr val="lt1"/>
              </a:solidFill>
              <a:ln w="12700" cap="flat" cmpd="sng" algn="ctr">
                <a:solidFill>
                  <a:srgbClr val="44546A"/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C5D-481D-9C25-54787794E944}"/>
              </c:ext>
            </c:extLst>
          </c:dPt>
          <c:dPt>
            <c:idx val="3"/>
            <c:bubble3D val="0"/>
            <c:spPr>
              <a:solidFill>
                <a:schemeClr val="lt1"/>
              </a:solidFill>
              <a:ln w="12700" cap="flat" cmpd="sng" algn="ctr">
                <a:solidFill>
                  <a:srgbClr val="44546A"/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C5D-481D-9C25-54787794E944}"/>
              </c:ext>
            </c:extLst>
          </c:dPt>
          <c:dPt>
            <c:idx val="4"/>
            <c:bubble3D val="0"/>
            <c:spPr>
              <a:solidFill>
                <a:schemeClr val="lt1"/>
              </a:solidFill>
              <a:ln w="12700" cap="flat" cmpd="sng" algn="ctr">
                <a:solidFill>
                  <a:srgbClr val="44546A"/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C5D-481D-9C25-54787794E944}"/>
              </c:ext>
            </c:extLst>
          </c:dPt>
          <c:cat>
            <c:strRef>
              <c:f>Лист1!$A$2:$A$6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C5D-481D-9C25-54787794E9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F11A1-FFD5-470E-A1F8-EDBCC6A948D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1E8F5-2121-4753-9D0E-E432E96C1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220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1E8F5-2121-4753-9D0E-E432E96C12E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919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133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85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82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416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0" y="1709742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0" y="4589467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42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69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07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471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098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9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863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9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479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F15D3-C6DF-4D42-A06A-D18FF8D2C52E}" type="datetimeFigureOut">
              <a:rPr lang="ru-RU" smtClean="0"/>
              <a:t>21.09.2017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217DE-840D-434D-BC2C-11F30D7C0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3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9.w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chart" Target="../charts/chart1.xml"/><Relationship Id="rId5" Type="http://schemas.openxmlformats.org/officeDocument/2006/relationships/image" Target="../media/image3.png"/><Relationship Id="rId15" Type="http://schemas.openxmlformats.org/officeDocument/2006/relationships/image" Target="../media/image12.jpe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Скругленный прямоугольник 141"/>
          <p:cNvSpPr/>
          <p:nvPr/>
        </p:nvSpPr>
        <p:spPr>
          <a:xfrm>
            <a:off x="6256765" y="4054610"/>
            <a:ext cx="3332886" cy="415121"/>
          </a:xfrm>
          <a:prstGeom prst="roundRect">
            <a:avLst/>
          </a:prstGeom>
          <a:solidFill>
            <a:srgbClr val="DDE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183002" y="3787181"/>
            <a:ext cx="3332886" cy="365899"/>
          </a:xfrm>
          <a:prstGeom prst="roundRect">
            <a:avLst/>
          </a:prstGeom>
          <a:solidFill>
            <a:srgbClr val="DDE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1596" y="2411248"/>
            <a:ext cx="3332886" cy="544699"/>
          </a:xfrm>
          <a:prstGeom prst="roundRect">
            <a:avLst/>
          </a:prstGeom>
          <a:solidFill>
            <a:srgbClr val="DDE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5230" y="58724"/>
            <a:ext cx="9313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2E6CA4"/>
                </a:solidFill>
              </a:rPr>
              <a:t>Стандартизированная работа (СР)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80681" y="439213"/>
            <a:ext cx="9415604" cy="735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610235" y="559124"/>
            <a:ext cx="0" cy="617769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0682" y="476702"/>
            <a:ext cx="32625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Стандартизированная работа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— это инструмент для организации безопасного и эффективного производства, в основе которого лежат действия человека, гарантирующий качество продукции и исключающий потери.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5764" y="1574420"/>
            <a:ext cx="267614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1. Время </a:t>
            </a: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такта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– это расчетный интервал времени, отражающий скорость, с которой следует производить единицу продукции. </a:t>
            </a:r>
          </a:p>
          <a:p>
            <a:pPr algn="just"/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Время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такта позволяет определить объем работы для каждого рабочего.</a:t>
            </a:r>
            <a:endParaRPr lang="en-US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3" name="Straight Connector 6"/>
          <p:cNvCxnSpPr/>
          <p:nvPr/>
        </p:nvCxnSpPr>
        <p:spPr>
          <a:xfrm flipV="1">
            <a:off x="4158623" y="3852640"/>
            <a:ext cx="5543424" cy="977919"/>
          </a:xfrm>
          <a:prstGeom prst="line">
            <a:avLst/>
          </a:prstGeom>
          <a:noFill/>
        </p:spPr>
      </p:cxnSp>
      <p:sp>
        <p:nvSpPr>
          <p:cNvPr id="83" name="TextBox 82"/>
          <p:cNvSpPr txBox="1"/>
          <p:nvPr/>
        </p:nvSpPr>
        <p:spPr>
          <a:xfrm>
            <a:off x="6015448" y="484069"/>
            <a:ext cx="382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Этапы последовательного внедрения СР и усовершенствования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4420980" y="1715766"/>
            <a:ext cx="853839" cy="1043056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852755" y="1184600"/>
            <a:ext cx="418877" cy="528895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4422775" y="1562925"/>
            <a:ext cx="426919" cy="153329"/>
          </a:xfrm>
          <a:prstGeom prst="rect">
            <a:avLst/>
          </a:prstGeom>
          <a:pattFill prst="lgGrid">
            <a:fgClr>
              <a:schemeClr val="tx2"/>
            </a:fgClr>
            <a:bgClr>
              <a:schemeClr val="bg1"/>
            </a:bgClr>
          </a:pattFill>
          <a:ln>
            <a:solidFill>
              <a:schemeClr val="tx2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4422775" y="1406469"/>
            <a:ext cx="426919" cy="151322"/>
          </a:xfrm>
          <a:prstGeom prst="rect">
            <a:avLst/>
          </a:prstGeom>
          <a:pattFill prst="ltUpDiag">
            <a:fgClr>
              <a:schemeClr val="tx2"/>
            </a:fgClr>
            <a:bgClr>
              <a:schemeClr val="bg1"/>
            </a:bgClr>
          </a:pattFill>
          <a:ln>
            <a:solidFill>
              <a:schemeClr val="tx2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>
            <a:off x="4055687" y="793769"/>
            <a:ext cx="0" cy="1965053"/>
          </a:xfrm>
          <a:prstGeom prst="line">
            <a:avLst/>
          </a:prstGeom>
          <a:ln>
            <a:solidFill>
              <a:schemeClr val="tx2"/>
            </a:solidFill>
            <a:headEnd type="triangle"/>
            <a:tailEnd type="non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4055687" y="2758822"/>
            <a:ext cx="153547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4183266" y="942477"/>
            <a:ext cx="131518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/>
              <p:cNvSpPr txBox="1"/>
              <p:nvPr/>
            </p:nvSpPr>
            <p:spPr>
              <a:xfrm>
                <a:off x="5388721" y="793769"/>
                <a:ext cx="141064" cy="1250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(</m:t>
                      </m:r>
                      <m:r>
                        <m:rPr>
                          <m:nor/>
                        </m:rPr>
                        <a:rPr lang="en-US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)</m:t>
                      </m:r>
                    </m:oMath>
                  </m:oMathPara>
                </a14:m>
                <a:endParaRPr lang="en-US" sz="813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12" name="TextBox 1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721" y="793769"/>
                <a:ext cx="141064" cy="125099"/>
              </a:xfrm>
              <a:prstGeom prst="rect">
                <a:avLst/>
              </a:prstGeom>
              <a:blipFill>
                <a:blip r:embed="rId3"/>
                <a:stretch>
                  <a:fillRect l="-26087" r="-26087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/>
              <p:cNvSpPr txBox="1"/>
              <p:nvPr/>
            </p:nvSpPr>
            <p:spPr>
              <a:xfrm>
                <a:off x="5279676" y="994032"/>
                <a:ext cx="141064" cy="1250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(</m:t>
                      </m:r>
                      <m:r>
                        <m:rPr>
                          <m:nor/>
                        </m:rPr>
                        <a:rPr lang="en-US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6</m:t>
                      </m:r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)</m:t>
                      </m:r>
                    </m:oMath>
                  </m:oMathPara>
                </a14:m>
                <a:endParaRPr lang="en-US" sz="813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13" name="TextBox 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9676" y="994032"/>
                <a:ext cx="141064" cy="125099"/>
              </a:xfrm>
              <a:prstGeom prst="rect">
                <a:avLst/>
              </a:prstGeom>
              <a:blipFill>
                <a:blip r:embed="rId4"/>
                <a:stretch>
                  <a:fillRect l="-26087" r="-26087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Box 113"/>
              <p:cNvSpPr txBox="1"/>
              <p:nvPr/>
            </p:nvSpPr>
            <p:spPr>
              <a:xfrm>
                <a:off x="4771588" y="2198614"/>
                <a:ext cx="141064" cy="1250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(2)</m:t>
                      </m:r>
                    </m:oMath>
                  </m:oMathPara>
                </a14:m>
                <a:endParaRPr lang="en-US" sz="813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14" name="TextBox 1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588" y="2198614"/>
                <a:ext cx="141064" cy="125099"/>
              </a:xfrm>
              <a:prstGeom prst="rect">
                <a:avLst/>
              </a:prstGeom>
              <a:blipFill>
                <a:blip r:embed="rId5"/>
                <a:stretch>
                  <a:fillRect l="-26087" t="-5000" r="-26087" b="-3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TextBox 114"/>
              <p:cNvSpPr txBox="1"/>
              <p:nvPr/>
            </p:nvSpPr>
            <p:spPr>
              <a:xfrm>
                <a:off x="5405730" y="1587081"/>
                <a:ext cx="185435" cy="1250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(5)</m:t>
                      </m:r>
                    </m:oMath>
                  </m:oMathPara>
                </a14:m>
                <a:endParaRPr lang="en-US" sz="813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15" name="TextBox 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730" y="1587081"/>
                <a:ext cx="185435" cy="125099"/>
              </a:xfrm>
              <a:prstGeom prst="rect">
                <a:avLst/>
              </a:prstGeom>
              <a:blipFill>
                <a:blip r:embed="rId6"/>
                <a:stretch>
                  <a:fillRect l="-6667" r="-10000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TextBox 115"/>
              <p:cNvSpPr txBox="1"/>
              <p:nvPr/>
            </p:nvSpPr>
            <p:spPr>
              <a:xfrm>
                <a:off x="4174001" y="1346203"/>
                <a:ext cx="141064" cy="1250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(3)</m:t>
                      </m:r>
                    </m:oMath>
                  </m:oMathPara>
                </a14:m>
                <a:endParaRPr lang="en-US" sz="813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16" name="TextBox 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4001" y="1346203"/>
                <a:ext cx="141064" cy="125099"/>
              </a:xfrm>
              <a:prstGeom prst="rect">
                <a:avLst/>
              </a:prstGeom>
              <a:blipFill>
                <a:blip r:embed="rId7"/>
                <a:stretch>
                  <a:fillRect l="-26087" r="-26087" b="-3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TextBox 116"/>
              <p:cNvSpPr txBox="1"/>
              <p:nvPr/>
            </p:nvSpPr>
            <p:spPr>
              <a:xfrm>
                <a:off x="4170860" y="1627989"/>
                <a:ext cx="141064" cy="1250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(</m:t>
                      </m:r>
                      <m:r>
                        <m:rPr>
                          <m:nor/>
                        </m:rPr>
                        <a:rPr lang="en-US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4</m:t>
                      </m:r>
                      <m:r>
                        <m:rPr>
                          <m:nor/>
                        </m:rPr>
                        <a:rPr lang="ru-RU" sz="813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m:t>)</m:t>
                      </m:r>
                    </m:oMath>
                  </m:oMathPara>
                </a14:m>
                <a:endParaRPr lang="en-US" sz="813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17" name="TextBox 1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860" y="1627989"/>
                <a:ext cx="141064" cy="125099"/>
              </a:xfrm>
              <a:prstGeom prst="rect">
                <a:avLst/>
              </a:prstGeom>
              <a:blipFill>
                <a:blip r:embed="rId8"/>
                <a:stretch>
                  <a:fillRect l="-26087" r="-26087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8" name="Straight Connector 117"/>
          <p:cNvCxnSpPr>
            <a:endCxn id="115" idx="1"/>
          </p:cNvCxnSpPr>
          <p:nvPr/>
        </p:nvCxnSpPr>
        <p:spPr>
          <a:xfrm>
            <a:off x="5271632" y="1557791"/>
            <a:ext cx="134098" cy="91840"/>
          </a:xfrm>
          <a:prstGeom prst="line">
            <a:avLst/>
          </a:prstGeom>
          <a:ln w="3175">
            <a:solidFill>
              <a:schemeClr val="tx2"/>
            </a:solidFill>
            <a:headEnd type="oval" w="sm" len="sm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19" name="Straight Connector 118"/>
          <p:cNvCxnSpPr>
            <a:stCxn id="107" idx="1"/>
            <a:endCxn id="116" idx="2"/>
          </p:cNvCxnSpPr>
          <p:nvPr/>
        </p:nvCxnSpPr>
        <p:spPr>
          <a:xfrm flipH="1" flipV="1">
            <a:off x="4244533" y="1471302"/>
            <a:ext cx="178242" cy="10828"/>
          </a:xfrm>
          <a:prstGeom prst="line">
            <a:avLst/>
          </a:prstGeom>
          <a:ln w="3175">
            <a:solidFill>
              <a:schemeClr val="tx2"/>
            </a:solidFill>
            <a:headEnd type="oval" w="sm" len="sm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20" name="Straight Connector 119"/>
          <p:cNvCxnSpPr>
            <a:stCxn id="85" idx="7"/>
            <a:endCxn id="113" idx="1"/>
          </p:cNvCxnSpPr>
          <p:nvPr/>
        </p:nvCxnSpPr>
        <p:spPr>
          <a:xfrm flipV="1">
            <a:off x="5091103" y="1056582"/>
            <a:ext cx="188573" cy="334016"/>
          </a:xfrm>
          <a:prstGeom prst="line">
            <a:avLst/>
          </a:prstGeom>
          <a:ln w="3175">
            <a:solidFill>
              <a:schemeClr val="tx2"/>
            </a:solidFill>
            <a:headEnd type="oval" w="sm" len="sm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21" name="Straight Connector 120"/>
          <p:cNvCxnSpPr>
            <a:stCxn id="106" idx="1"/>
            <a:endCxn id="117" idx="3"/>
          </p:cNvCxnSpPr>
          <p:nvPr/>
        </p:nvCxnSpPr>
        <p:spPr>
          <a:xfrm flipH="1">
            <a:off x="4311924" y="1639590"/>
            <a:ext cx="110851" cy="50949"/>
          </a:xfrm>
          <a:prstGeom prst="line">
            <a:avLst/>
          </a:prstGeom>
          <a:ln w="3175">
            <a:solidFill>
              <a:schemeClr val="tx2"/>
            </a:solidFill>
            <a:headEnd type="oval" w="sm" len="sm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22" name="Содержимое 2"/>
          <p:cNvSpPr txBox="1">
            <a:spLocks/>
          </p:cNvSpPr>
          <p:nvPr/>
        </p:nvSpPr>
        <p:spPr>
          <a:xfrm rot="16200000">
            <a:off x="3582929" y="897739"/>
            <a:ext cx="618409" cy="246653"/>
          </a:xfrm>
          <a:prstGeom prst="rect">
            <a:avLst/>
          </a:prstGeom>
        </p:spPr>
        <p:txBody>
          <a:bodyPr vert="horz" lIns="74295" tIns="37148" rIns="74295" bIns="37148" rtlCol="0">
            <a:noAutofit/>
          </a:bodyPr>
          <a:lstStyle/>
          <a:p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Время</a:t>
            </a:r>
          </a:p>
        </p:txBody>
      </p:sp>
      <p:sp>
        <p:nvSpPr>
          <p:cNvPr id="123" name="Содержимое 2"/>
          <p:cNvSpPr txBox="1">
            <a:spLocks/>
          </p:cNvSpPr>
          <p:nvPr/>
        </p:nvSpPr>
        <p:spPr>
          <a:xfrm>
            <a:off x="4458789" y="2752506"/>
            <a:ext cx="777948" cy="245206"/>
          </a:xfrm>
          <a:prstGeom prst="rect">
            <a:avLst/>
          </a:prstGeom>
        </p:spPr>
        <p:txBody>
          <a:bodyPr vert="horz" lIns="74295" tIns="37148" rIns="74295" bIns="37148" rtlCol="0">
            <a:noAutofit/>
          </a:bodyPr>
          <a:lstStyle/>
          <a:p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Оператор</a:t>
            </a:r>
            <a:r>
              <a:rPr lang="en-US" sz="1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А</a:t>
            </a:r>
          </a:p>
        </p:txBody>
      </p:sp>
      <p:sp>
        <p:nvSpPr>
          <p:cNvPr id="124" name="Содержимое 2"/>
          <p:cNvSpPr txBox="1">
            <a:spLocks/>
          </p:cNvSpPr>
          <p:nvPr/>
        </p:nvSpPr>
        <p:spPr>
          <a:xfrm>
            <a:off x="5174400" y="729651"/>
            <a:ext cx="317359" cy="231852"/>
          </a:xfrm>
          <a:prstGeom prst="rect">
            <a:avLst/>
          </a:prstGeom>
        </p:spPr>
        <p:txBody>
          <a:bodyPr vert="horz" lIns="74295" tIns="37148" rIns="74295" bIns="37148" rtlCol="0">
            <a:no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</a:rPr>
              <a:t>Тт</a:t>
            </a:r>
          </a:p>
        </p:txBody>
      </p:sp>
      <p:cxnSp>
        <p:nvCxnSpPr>
          <p:cNvPr id="125" name="Straight Connector 124"/>
          <p:cNvCxnSpPr/>
          <p:nvPr/>
        </p:nvCxnSpPr>
        <p:spPr>
          <a:xfrm>
            <a:off x="4650677" y="1158029"/>
            <a:ext cx="3091" cy="248669"/>
          </a:xfrm>
          <a:prstGeom prst="line">
            <a:avLst/>
          </a:prstGeom>
          <a:ln w="254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125"/>
          <p:cNvSpPr/>
          <p:nvPr/>
        </p:nvSpPr>
        <p:spPr>
          <a:xfrm>
            <a:off x="4613676" y="1084357"/>
            <a:ext cx="74003" cy="76351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7" name="Straight Connector 126"/>
          <p:cNvCxnSpPr>
            <a:stCxn id="126" idx="6"/>
            <a:endCxn id="113" idx="1"/>
          </p:cNvCxnSpPr>
          <p:nvPr/>
        </p:nvCxnSpPr>
        <p:spPr>
          <a:xfrm flipV="1">
            <a:off x="4687679" y="1056582"/>
            <a:ext cx="591997" cy="65951"/>
          </a:xfrm>
          <a:prstGeom prst="line">
            <a:avLst/>
          </a:prstGeom>
          <a:ln w="3175">
            <a:solidFill>
              <a:schemeClr val="tx2"/>
            </a:solidFill>
            <a:headEnd type="oval" w="sm" len="sm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85" name="Oval 125"/>
          <p:cNvSpPr/>
          <p:nvPr/>
        </p:nvSpPr>
        <p:spPr>
          <a:xfrm>
            <a:off x="5027937" y="1379417"/>
            <a:ext cx="74003" cy="76351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Содержимое 2"/>
          <p:cNvSpPr txBox="1">
            <a:spLocks/>
          </p:cNvSpPr>
          <p:nvPr/>
        </p:nvSpPr>
        <p:spPr>
          <a:xfrm>
            <a:off x="3737675" y="3090644"/>
            <a:ext cx="2146825" cy="255389"/>
          </a:xfrm>
          <a:prstGeom prst="roundRect">
            <a:avLst/>
          </a:prstGeom>
          <a:solidFill>
            <a:srgbClr val="DDE7F5"/>
          </a:solidFill>
        </p:spPr>
        <p:txBody>
          <a:bodyPr wrap="square" lIns="29250" tIns="0" rIns="29250" bIns="0">
            <a:spAutoFit/>
          </a:bodyPr>
          <a:lstStyle>
            <a:defPPr>
              <a:defRPr lang="ru-RU"/>
            </a:defPPr>
            <a:lvl1pPr marL="342900" indent="0">
              <a:lnSpc>
                <a:spcPct val="115000"/>
              </a:lnSpc>
              <a:spcBef>
                <a:spcPts val="790"/>
              </a:spcBef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en-US" sz="1000" dirty="0" smtClean="0"/>
              <a:t> (</a:t>
            </a:r>
            <a:r>
              <a:rPr lang="en-US" sz="1000" dirty="0"/>
              <a:t>1) </a:t>
            </a:r>
            <a:r>
              <a:rPr lang="ru-RU" sz="1000" dirty="0"/>
              <a:t>Время такта (</a:t>
            </a:r>
            <a:r>
              <a:rPr lang="ru-RU" sz="1000" dirty="0" err="1"/>
              <a:t>Тт</a:t>
            </a:r>
            <a:r>
              <a:rPr lang="ru-RU" sz="1000" dirty="0"/>
              <a:t>)</a:t>
            </a:r>
          </a:p>
        </p:txBody>
      </p:sp>
      <p:sp>
        <p:nvSpPr>
          <p:cNvPr id="131" name="Содержимое 2"/>
          <p:cNvSpPr txBox="1">
            <a:spLocks/>
          </p:cNvSpPr>
          <p:nvPr/>
        </p:nvSpPr>
        <p:spPr>
          <a:xfrm>
            <a:off x="3733605" y="3368843"/>
            <a:ext cx="2150896" cy="783193"/>
          </a:xfrm>
          <a:prstGeom prst="roundRect">
            <a:avLst/>
          </a:prstGeom>
          <a:solidFill>
            <a:srgbClr val="DDE7F5"/>
          </a:solidFill>
        </p:spPr>
        <p:txBody>
          <a:bodyPr wrap="square" lIns="29250" tIns="0" rIns="29250" bIns="0">
            <a:spAutoFit/>
          </a:bodyPr>
          <a:lstStyle>
            <a:defPPr>
              <a:defRPr lang="ru-RU"/>
            </a:defPPr>
            <a:lvl1pPr marL="363538" indent="-363538">
              <a:lnSpc>
                <a:spcPct val="115000"/>
              </a:lnSpc>
              <a:spcBef>
                <a:spcPts val="0"/>
              </a:spcBef>
              <a:buAutoNum type="arabicParenBoth"/>
              <a:defRPr sz="1600" b="1">
                <a:solidFill>
                  <a:schemeClr val="tx2"/>
                </a:solidFill>
              </a:defRPr>
            </a:lvl1pPr>
          </a:lstStyle>
          <a:p>
            <a:pPr marL="0" indent="0">
              <a:buNone/>
            </a:pPr>
            <a:r>
              <a:rPr lang="ru-RU" sz="1000" dirty="0"/>
              <a:t>(2)</a:t>
            </a:r>
            <a:r>
              <a:rPr lang="en-US" sz="1000" dirty="0"/>
              <a:t> </a:t>
            </a:r>
            <a:r>
              <a:rPr lang="ru-RU" sz="1000" dirty="0"/>
              <a:t>Время цикла (Тц)</a:t>
            </a:r>
          </a:p>
          <a:p>
            <a:pPr indent="0">
              <a:buNone/>
            </a:pPr>
            <a:r>
              <a:rPr lang="ru-RU" sz="1000" b="0" dirty="0"/>
              <a:t>Фактическое время, требуемое рабочему, для выполнения цикла работы</a:t>
            </a:r>
          </a:p>
        </p:txBody>
      </p:sp>
      <p:sp>
        <p:nvSpPr>
          <p:cNvPr id="132" name="Rectangle 131"/>
          <p:cNvSpPr/>
          <p:nvPr/>
        </p:nvSpPr>
        <p:spPr>
          <a:xfrm>
            <a:off x="3792333" y="3681226"/>
            <a:ext cx="222886" cy="212822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" name="Содержимое 2"/>
          <p:cNvSpPr txBox="1">
            <a:spLocks/>
          </p:cNvSpPr>
          <p:nvPr/>
        </p:nvSpPr>
        <p:spPr>
          <a:xfrm>
            <a:off x="3733604" y="4183953"/>
            <a:ext cx="2150897" cy="587395"/>
          </a:xfrm>
          <a:prstGeom prst="roundRect">
            <a:avLst/>
          </a:prstGeom>
          <a:solidFill>
            <a:srgbClr val="DDE7F5"/>
          </a:solidFill>
        </p:spPr>
        <p:txBody>
          <a:bodyPr wrap="square" lIns="29250" tIns="0" rIns="29250" bIns="0">
            <a:spAutoFit/>
          </a:bodyPr>
          <a:lstStyle>
            <a:defPPr>
              <a:defRPr lang="ru-RU"/>
            </a:defPPr>
            <a:lvl1pPr marL="363538" indent="-363538">
              <a:lnSpc>
                <a:spcPct val="115000"/>
              </a:lnSpc>
              <a:spcBef>
                <a:spcPts val="0"/>
              </a:spcBef>
              <a:buAutoNum type="arabicParenBoth"/>
              <a:defRPr sz="1600" b="1">
                <a:solidFill>
                  <a:schemeClr val="tx2"/>
                </a:solidFill>
              </a:defRPr>
            </a:lvl1pPr>
          </a:lstStyle>
          <a:p>
            <a:pPr marL="0" indent="0">
              <a:buNone/>
            </a:pPr>
            <a:r>
              <a:rPr lang="ru-RU" sz="1000" dirty="0"/>
              <a:t>(3) Периодические </a:t>
            </a:r>
            <a:r>
              <a:rPr lang="ru-RU" sz="1000" dirty="0" smtClean="0"/>
              <a:t>работы</a:t>
            </a:r>
          </a:p>
          <a:p>
            <a:pPr indent="0">
              <a:buNone/>
            </a:pPr>
            <a:r>
              <a:rPr lang="ru-RU" sz="1000" b="0" dirty="0" smtClean="0"/>
              <a:t>Замена тары, проверка качества и др. (на один </a:t>
            </a:r>
            <a:r>
              <a:rPr lang="ru-RU" sz="1000" b="0" dirty="0" err="1" smtClean="0"/>
              <a:t>Тц</a:t>
            </a:r>
            <a:r>
              <a:rPr lang="ru-RU" sz="1000" b="0" dirty="0" smtClean="0"/>
              <a:t>)</a:t>
            </a:r>
            <a:endParaRPr lang="ru-RU" sz="1000" b="0" dirty="0"/>
          </a:p>
        </p:txBody>
      </p:sp>
      <p:sp>
        <p:nvSpPr>
          <p:cNvPr id="134" name="Rectangle 133"/>
          <p:cNvSpPr/>
          <p:nvPr/>
        </p:nvSpPr>
        <p:spPr>
          <a:xfrm>
            <a:off x="3782849" y="4497039"/>
            <a:ext cx="222887" cy="233098"/>
          </a:xfrm>
          <a:prstGeom prst="rect">
            <a:avLst/>
          </a:prstGeom>
          <a:pattFill prst="ltUpDiag">
            <a:fgClr>
              <a:schemeClr val="tx2"/>
            </a:fgClr>
            <a:bgClr>
              <a:schemeClr val="bg1"/>
            </a:bgClr>
          </a:pattFill>
          <a:ln>
            <a:solidFill>
              <a:schemeClr val="tx2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5" name="Содержимое 2"/>
          <p:cNvSpPr txBox="1">
            <a:spLocks/>
          </p:cNvSpPr>
          <p:nvPr/>
        </p:nvSpPr>
        <p:spPr>
          <a:xfrm>
            <a:off x="3728920" y="4807998"/>
            <a:ext cx="2155582" cy="587395"/>
          </a:xfrm>
          <a:prstGeom prst="roundRect">
            <a:avLst/>
          </a:prstGeom>
          <a:solidFill>
            <a:srgbClr val="DDE7F5"/>
          </a:solidFill>
        </p:spPr>
        <p:txBody>
          <a:bodyPr wrap="square" lIns="29250" tIns="0" rIns="29250" bIns="0">
            <a:spAutoFit/>
          </a:bodyPr>
          <a:lstStyle>
            <a:defPPr>
              <a:defRPr lang="ru-RU"/>
            </a:defPPr>
            <a:lvl1pPr marL="363538" indent="-363538">
              <a:lnSpc>
                <a:spcPct val="115000"/>
              </a:lnSpc>
              <a:spcBef>
                <a:spcPts val="0"/>
              </a:spcBef>
              <a:buAutoNum type="arabicParenBoth"/>
              <a:defRPr sz="1600" b="1">
                <a:solidFill>
                  <a:schemeClr val="tx2"/>
                </a:solidFill>
              </a:defRPr>
            </a:lvl1pPr>
          </a:lstStyle>
          <a:p>
            <a:pPr marL="0" indent="0">
              <a:buNone/>
            </a:pPr>
            <a:r>
              <a:rPr lang="ru-RU" sz="1000" dirty="0"/>
              <a:t>(4) </a:t>
            </a:r>
            <a:r>
              <a:rPr lang="ru-RU" sz="1000" dirty="0" smtClean="0"/>
              <a:t>Переналадка</a:t>
            </a:r>
            <a:endParaRPr lang="ru-RU" sz="1000" dirty="0"/>
          </a:p>
          <a:p>
            <a:pPr indent="0">
              <a:buNone/>
            </a:pPr>
            <a:r>
              <a:rPr lang="ru-RU" sz="1000" b="0" dirty="0"/>
              <a:t>Время на замену </a:t>
            </a:r>
            <a:r>
              <a:rPr lang="ru-RU" sz="1000" b="0" dirty="0" smtClean="0"/>
              <a:t>оснастки</a:t>
            </a:r>
            <a:endParaRPr lang="en-US" sz="1000" b="0" dirty="0" smtClean="0"/>
          </a:p>
          <a:p>
            <a:pPr indent="0">
              <a:buNone/>
            </a:pPr>
            <a:endParaRPr lang="ru-RU" sz="1000" b="0" dirty="0">
              <a:solidFill>
                <a:schemeClr val="bg1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3770444" y="5047248"/>
            <a:ext cx="222886" cy="222885"/>
          </a:xfrm>
          <a:prstGeom prst="rect">
            <a:avLst/>
          </a:prstGeom>
          <a:pattFill prst="lgGrid">
            <a:fgClr>
              <a:schemeClr val="tx2"/>
            </a:fgClr>
            <a:bgClr>
              <a:schemeClr val="bg1"/>
            </a:bgClr>
          </a:pattFill>
          <a:ln>
            <a:solidFill>
              <a:schemeClr val="tx2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7" name="Содержимое 2"/>
          <p:cNvSpPr txBox="1">
            <a:spLocks/>
          </p:cNvSpPr>
          <p:nvPr/>
        </p:nvSpPr>
        <p:spPr>
          <a:xfrm>
            <a:off x="3729092" y="5436582"/>
            <a:ext cx="2155410" cy="587395"/>
          </a:xfrm>
          <a:prstGeom prst="roundRect">
            <a:avLst/>
          </a:prstGeom>
          <a:solidFill>
            <a:srgbClr val="DDE7F5"/>
          </a:solidFill>
        </p:spPr>
        <p:txBody>
          <a:bodyPr wrap="square" lIns="29250" tIns="0" rIns="29250" bIns="0">
            <a:spAutoFit/>
          </a:bodyPr>
          <a:lstStyle>
            <a:defPPr>
              <a:defRPr lang="ru-RU"/>
            </a:defPPr>
            <a:lvl1pPr marL="363538" indent="-363538">
              <a:lnSpc>
                <a:spcPct val="115000"/>
              </a:lnSpc>
              <a:spcBef>
                <a:spcPts val="0"/>
              </a:spcBef>
              <a:buAutoNum type="arabicParenBoth"/>
              <a:defRPr sz="1600" b="1">
                <a:solidFill>
                  <a:schemeClr val="tx2"/>
                </a:solidFill>
              </a:defRPr>
            </a:lvl1pPr>
          </a:lstStyle>
          <a:p>
            <a:pPr marL="0" indent="0">
              <a:buNone/>
            </a:pPr>
            <a:r>
              <a:rPr lang="ru-RU" sz="1000" dirty="0"/>
              <a:t>(5) </a:t>
            </a:r>
            <a:r>
              <a:rPr lang="ru-RU" sz="1000" dirty="0" smtClean="0"/>
              <a:t>Колебание цикла</a:t>
            </a:r>
            <a:endParaRPr lang="ru-RU" sz="1000" dirty="0"/>
          </a:p>
          <a:p>
            <a:pPr indent="0">
              <a:buNone/>
            </a:pPr>
            <a:r>
              <a:rPr lang="ru-RU" sz="1000" b="0" dirty="0"/>
              <a:t>Разница максимального и минимального </a:t>
            </a:r>
            <a:r>
              <a:rPr lang="ru-RU" sz="1000" b="0" dirty="0" err="1"/>
              <a:t>Тц</a:t>
            </a:r>
            <a:endParaRPr lang="ru-RU" sz="1000" b="0" dirty="0"/>
          </a:p>
        </p:txBody>
      </p:sp>
      <p:sp>
        <p:nvSpPr>
          <p:cNvPr id="138" name="Rectangle 137"/>
          <p:cNvSpPr/>
          <p:nvPr/>
        </p:nvSpPr>
        <p:spPr>
          <a:xfrm>
            <a:off x="3786484" y="5674803"/>
            <a:ext cx="215383" cy="222885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9" name="Содержимое 2"/>
          <p:cNvSpPr txBox="1">
            <a:spLocks/>
          </p:cNvSpPr>
          <p:nvPr/>
        </p:nvSpPr>
        <p:spPr>
          <a:xfrm>
            <a:off x="3729092" y="6072549"/>
            <a:ext cx="2158909" cy="587395"/>
          </a:xfrm>
          <a:prstGeom prst="roundRect">
            <a:avLst/>
          </a:prstGeom>
          <a:solidFill>
            <a:srgbClr val="DDE7F5"/>
          </a:solidFill>
        </p:spPr>
        <p:txBody>
          <a:bodyPr wrap="square" lIns="29250" tIns="0" rIns="29250" bIns="0">
            <a:spAutoFit/>
          </a:bodyPr>
          <a:lstStyle>
            <a:defPPr>
              <a:defRPr lang="ru-RU"/>
            </a:defPPr>
            <a:lvl1pPr marL="363538" indent="-363538">
              <a:lnSpc>
                <a:spcPct val="115000"/>
              </a:lnSpc>
              <a:spcBef>
                <a:spcPts val="0"/>
              </a:spcBef>
              <a:buAutoNum type="arabicParenBoth"/>
              <a:defRPr sz="1600" b="1">
                <a:solidFill>
                  <a:schemeClr val="tx2"/>
                </a:solidFill>
              </a:defRPr>
            </a:lvl1pPr>
          </a:lstStyle>
          <a:p>
            <a:pPr marL="0" indent="0">
              <a:buNone/>
            </a:pPr>
            <a:r>
              <a:rPr lang="ru-RU" sz="1000" dirty="0"/>
              <a:t>(6) </a:t>
            </a:r>
            <a:r>
              <a:rPr lang="ru-RU" sz="1000" dirty="0" smtClean="0"/>
              <a:t>Среднее значение цикла</a:t>
            </a:r>
            <a:endParaRPr lang="ru-RU" sz="1000" dirty="0"/>
          </a:p>
          <a:p>
            <a:pPr indent="0">
              <a:buNone/>
            </a:pPr>
            <a:r>
              <a:rPr lang="ru-RU" sz="1000" b="0" dirty="0"/>
              <a:t>Среднеарифметическое значений колебаний </a:t>
            </a:r>
            <a:r>
              <a:rPr lang="ru-RU" sz="1000" b="0" dirty="0" err="1" smtClean="0"/>
              <a:t>Тц</a:t>
            </a:r>
            <a:endParaRPr lang="ru-RU" sz="1000" b="0" dirty="0"/>
          </a:p>
        </p:txBody>
      </p:sp>
      <p:sp>
        <p:nvSpPr>
          <p:cNvPr id="140" name="Oval 139"/>
          <p:cNvSpPr/>
          <p:nvPr/>
        </p:nvSpPr>
        <p:spPr>
          <a:xfrm>
            <a:off x="3841323" y="6358297"/>
            <a:ext cx="117644" cy="109817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marL="417909" indent="-417909" algn="ctr"/>
            <a:endParaRPr lang="en-US" sz="813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9" name="Рисунок 68"/>
          <p:cNvPicPr/>
          <p:nvPr/>
        </p:nvPicPr>
        <p:blipFill rotWithShape="1">
          <a:blip r:embed="rId9"/>
          <a:srcRect l="9461" t="21677" r="9048" b="20861"/>
          <a:stretch/>
        </p:blipFill>
        <p:spPr bwMode="auto">
          <a:xfrm>
            <a:off x="8494380" y="20632"/>
            <a:ext cx="1050477" cy="34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2"/>
          <p:cNvGrpSpPr/>
          <p:nvPr/>
        </p:nvGrpSpPr>
        <p:grpSpPr>
          <a:xfrm>
            <a:off x="210078" y="2480087"/>
            <a:ext cx="3231090" cy="403360"/>
            <a:chOff x="228025" y="2262306"/>
            <a:chExt cx="4018191" cy="496443"/>
          </a:xfrm>
        </p:grpSpPr>
        <p:sp>
          <p:nvSpPr>
            <p:cNvPr id="37" name="TextBox 36"/>
            <p:cNvSpPr txBox="1"/>
            <p:nvPr/>
          </p:nvSpPr>
          <p:spPr>
            <a:xfrm>
              <a:off x="228025" y="2383704"/>
              <a:ext cx="1959110" cy="262105"/>
            </a:xfrm>
            <a:prstGeom prst="rect">
              <a:avLst/>
            </a:prstGeom>
            <a:noFill/>
          </p:spPr>
          <p:txBody>
            <a:bodyPr wrap="square" lIns="29250" tIns="29250" rIns="29250" bIns="29250" rtlCol="0">
              <a:spAutoFit/>
            </a:bodyPr>
            <a:lstStyle>
              <a:defPPr>
                <a:defRPr lang="ru-RU"/>
              </a:defPPr>
              <a:lvl1pPr>
                <a:defRPr sz="1200" b="1">
                  <a:solidFill>
                    <a:schemeClr val="accent1">
                      <a:lumMod val="50000"/>
                    </a:schemeClr>
                  </a:solidFill>
                </a:defRPr>
              </a:lvl1pPr>
            </a:lstStyle>
            <a:p>
              <a:r>
                <a:rPr lang="ru-RU" sz="1000" dirty="0" smtClean="0"/>
                <a:t>Время такта = </a:t>
              </a:r>
              <a:endParaRPr lang="en-US" sz="10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75150" y="2262306"/>
              <a:ext cx="3071066" cy="262105"/>
            </a:xfrm>
            <a:prstGeom prst="rect">
              <a:avLst/>
            </a:prstGeom>
            <a:noFill/>
          </p:spPr>
          <p:txBody>
            <a:bodyPr wrap="square" lIns="29250" tIns="29250" rIns="29250" bIns="29250" rtlCol="0">
              <a:spAutoFit/>
            </a:bodyPr>
            <a:lstStyle>
              <a:defPPr>
                <a:defRPr lang="ru-RU"/>
              </a:defPPr>
              <a:lvl1pPr algn="ctr">
                <a:defRPr sz="1200">
                  <a:solidFill>
                    <a:schemeClr val="accent1">
                      <a:lumMod val="50000"/>
                    </a:schemeClr>
                  </a:solidFill>
                </a:defRPr>
              </a:lvl1pPr>
            </a:lstStyle>
            <a:p>
              <a:r>
                <a:rPr lang="ru-RU" sz="1000" dirty="0" smtClean="0"/>
                <a:t>Установленное время производства в смену</a:t>
              </a:r>
              <a:endParaRPr lang="en-US" sz="10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35668" y="2496644"/>
              <a:ext cx="2950028" cy="262105"/>
            </a:xfrm>
            <a:prstGeom prst="rect">
              <a:avLst/>
            </a:prstGeom>
            <a:noFill/>
          </p:spPr>
          <p:txBody>
            <a:bodyPr wrap="square" lIns="29250" tIns="29250" rIns="29250" bIns="29250" rtlCol="0">
              <a:spAutoFit/>
            </a:bodyPr>
            <a:lstStyle>
              <a:defPPr>
                <a:defRPr lang="ru-RU"/>
              </a:defPPr>
              <a:lvl1pPr algn="ctr">
                <a:defRPr sz="1200">
                  <a:solidFill>
                    <a:schemeClr val="accent1">
                      <a:lumMod val="50000"/>
                    </a:schemeClr>
                  </a:solidFill>
                </a:defRPr>
              </a:lvl1pPr>
            </a:lstStyle>
            <a:p>
              <a:r>
                <a:rPr lang="ru-RU" sz="1000" dirty="0" smtClean="0"/>
                <a:t>Необходимое количество деталей в смену</a:t>
              </a:r>
              <a:endParaRPr lang="ru-RU" sz="1000" dirty="0"/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1224229" y="2515289"/>
              <a:ext cx="3006412" cy="8966"/>
            </a:xfrm>
            <a:prstGeom prst="line">
              <a:avLst/>
            </a:prstGeom>
            <a:ln>
              <a:solidFill>
                <a:srgbClr val="1F4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3794190" y="477626"/>
            <a:ext cx="18449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Диаграмма рабочей загрузки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61171" y="1368655"/>
            <a:ext cx="32625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Три элемента СР: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25230" y="2958167"/>
            <a:ext cx="33060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Установленное время производства в смену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– это рабочее время, в течение которого работник в соответствии с правилами внутреннего трудового распорядка и условиями трудового договора должен исполнять трудовые обязанности</a:t>
            </a:r>
            <a:r>
              <a:rPr lang="ru-RU" sz="1000" dirty="0"/>
              <a:t>.</a:t>
            </a:r>
          </a:p>
        </p:txBody>
      </p:sp>
      <p:grpSp>
        <p:nvGrpSpPr>
          <p:cNvPr id="143" name="Группа 142"/>
          <p:cNvGrpSpPr/>
          <p:nvPr/>
        </p:nvGrpSpPr>
        <p:grpSpPr>
          <a:xfrm>
            <a:off x="6114766" y="670566"/>
            <a:ext cx="3645133" cy="3322934"/>
            <a:chOff x="808109" y="1507933"/>
            <a:chExt cx="5819105" cy="5293780"/>
          </a:xfrm>
        </p:grpSpPr>
        <p:pic>
          <p:nvPicPr>
            <p:cNvPr id="144" name="Рисунок 143"/>
            <p:cNvPicPr>
              <a:picLocks noChangeAspect="1"/>
            </p:cNvPicPr>
            <p:nvPr/>
          </p:nvPicPr>
          <p:blipFill>
            <a:blip r:embed="rId10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82399">
              <a:off x="1160827" y="6066772"/>
              <a:ext cx="2272407" cy="722772"/>
            </a:xfrm>
            <a:prstGeom prst="rect">
              <a:avLst/>
            </a:prstGeom>
          </p:spPr>
        </p:pic>
        <p:grpSp>
          <p:nvGrpSpPr>
            <p:cNvPr id="145" name="Группа 144"/>
            <p:cNvGrpSpPr/>
            <p:nvPr/>
          </p:nvGrpSpPr>
          <p:grpSpPr>
            <a:xfrm>
              <a:off x="808109" y="1507933"/>
              <a:ext cx="5819105" cy="5293780"/>
              <a:chOff x="808109" y="1507933"/>
              <a:chExt cx="5819105" cy="5293780"/>
            </a:xfrm>
          </p:grpSpPr>
          <p:graphicFrame>
            <p:nvGraphicFramePr>
              <p:cNvPr id="146" name="Диаграмма 145"/>
              <p:cNvGraphicFramePr/>
              <p:nvPr>
                <p:extLst>
                  <p:ext uri="{D42A27DB-BD31-4B8C-83A1-F6EECF244321}">
                    <p14:modId xmlns:p14="http://schemas.microsoft.com/office/powerpoint/2010/main" val="1415823601"/>
                  </p:ext>
                </p:extLst>
              </p:nvPr>
            </p:nvGraphicFramePr>
            <p:xfrm>
              <a:off x="808109" y="1846898"/>
              <a:ext cx="5819105" cy="488884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1"/>
              </a:graphicData>
            </a:graphic>
          </p:graphicFrame>
          <p:sp>
            <p:nvSpPr>
              <p:cNvPr id="147" name="TextBox 33"/>
              <p:cNvSpPr txBox="1"/>
              <p:nvPr/>
            </p:nvSpPr>
            <p:spPr>
              <a:xfrm>
                <a:off x="3658938" y="2615996"/>
                <a:ext cx="1915222" cy="1142999"/>
              </a:xfrm>
              <a:prstGeom prst="rect">
                <a:avLst/>
              </a:prstGeom>
              <a:noFill/>
              <a:ln w="9525" cmpd="sng">
                <a:noFill/>
              </a:ln>
              <a:effectLst/>
            </p:spPr>
            <p:txBody>
              <a:bodyPr wrap="square" lIns="0" tIns="0" rIns="0" bIns="0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Этап 1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000" kern="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Хронометраж и документирование </a:t>
                </a:r>
                <a:r>
                  <a:rPr kumimoji="0" lang="ru-RU" sz="100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процесса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TextBox 34"/>
              <p:cNvSpPr txBox="1"/>
              <p:nvPr/>
            </p:nvSpPr>
            <p:spPr>
              <a:xfrm>
                <a:off x="3903864" y="4194033"/>
                <a:ext cx="2042465" cy="1266825"/>
              </a:xfrm>
              <a:prstGeom prst="rect">
                <a:avLst/>
              </a:prstGeom>
              <a:noFill/>
              <a:ln w="9525" cmpd="sng">
                <a:noFill/>
              </a:ln>
              <a:effectLst/>
            </p:spPr>
            <p:txBody>
              <a:bodyPr wrap="square" lIns="0" tIns="0" rIns="0" bIns="0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Этап </a:t>
                </a: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2</a:t>
                </a:r>
                <a:endPara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</a:endParaRPr>
              </a:p>
              <a:p>
                <a:pPr lvl="0" algn="ctr" defTabSz="914400">
                  <a:defRPr/>
                </a:pPr>
                <a:r>
                  <a:rPr lang="ru-RU" sz="1000" kern="0" dirty="0">
                    <a:solidFill>
                      <a:schemeClr val="accent5">
                        <a:lumMod val="50000"/>
                      </a:schemeClr>
                    </a:solidFill>
                  </a:rPr>
                  <a:t>О</a:t>
                </a:r>
                <a:r>
                  <a:rPr lang="ru-RU" sz="1000" kern="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бучение персонала работать по </a:t>
                </a:r>
              </a:p>
              <a:p>
                <a:pPr lvl="0" algn="ctr" defTabSz="914400">
                  <a:defRPr/>
                </a:pPr>
                <a:r>
                  <a:rPr lang="ru-RU" sz="1000" kern="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стандарту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TextBox 35"/>
              <p:cNvSpPr txBox="1"/>
              <p:nvPr/>
            </p:nvSpPr>
            <p:spPr>
              <a:xfrm>
                <a:off x="2795060" y="5148783"/>
                <a:ext cx="1752601" cy="952500"/>
              </a:xfrm>
              <a:prstGeom prst="rect">
                <a:avLst/>
              </a:prstGeom>
              <a:noFill/>
              <a:ln w="9525" cmpd="sng">
                <a:noFill/>
              </a:ln>
              <a:effectLst/>
            </p:spPr>
            <p:txBody>
              <a:bodyPr wrap="square" lIns="0" tIns="0" rIns="0" bIns="0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  <a:ea typeface="+mn-ea"/>
                    <a:cs typeface="+mn-cs"/>
                  </a:rPr>
                  <a:t>Этап </a:t>
                </a: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  <a:ea typeface="+mn-ea"/>
                    <a:cs typeface="+mn-cs"/>
                  </a:rPr>
                  <a:t>3</a:t>
                </a:r>
                <a:endPara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  <a:ea typeface="+mn-ea"/>
                    <a:cs typeface="+mn-cs"/>
                  </a:rPr>
                  <a:t>Наблюдение за выполнением работ</a:t>
                </a:r>
                <a:r>
                  <a:rPr kumimoji="0" lang="ru-RU" sz="10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  <a:ea typeface="+mn-ea"/>
                    <a:cs typeface="+mn-cs"/>
                  </a:rPr>
                  <a:t> по стандарту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50" name="TextBox 36"/>
              <p:cNvSpPr txBox="1"/>
              <p:nvPr/>
            </p:nvSpPr>
            <p:spPr>
              <a:xfrm>
                <a:off x="1525472" y="3977984"/>
                <a:ext cx="1752601" cy="1495424"/>
              </a:xfrm>
              <a:prstGeom prst="rect">
                <a:avLst/>
              </a:prstGeom>
              <a:noFill/>
              <a:ln w="9525" cmpd="sng">
                <a:noFill/>
              </a:ln>
              <a:effectLst/>
            </p:spPr>
            <p:txBody>
              <a:bodyPr wrap="square" lIns="0" tIns="0" rIns="0" bIns="0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Этап 4</a:t>
                </a:r>
                <a:endPara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Выявление проблемных </a:t>
                </a:r>
                <a:r>
                  <a:rPr kumimoji="0" lang="ru-RU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мест,</a:t>
                </a:r>
                <a:r>
                  <a:rPr kumimoji="0" lang="ru-RU" sz="10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 препятствующих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000" kern="0" baseline="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соблюдению</a:t>
                </a:r>
                <a:r>
                  <a:rPr lang="ru-RU" sz="1000" kern="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стандарта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TextBox 37"/>
              <p:cNvSpPr txBox="1"/>
              <p:nvPr/>
            </p:nvSpPr>
            <p:spPr>
              <a:xfrm>
                <a:off x="1863035" y="2588623"/>
                <a:ext cx="1954360" cy="1075631"/>
              </a:xfrm>
              <a:prstGeom prst="rect">
                <a:avLst/>
              </a:prstGeom>
              <a:noFill/>
              <a:ln w="9525" cmpd="sng">
                <a:noFill/>
              </a:ln>
              <a:effectLst/>
            </p:spPr>
            <p:txBody>
              <a:bodyPr wrap="square" lIns="0" tIns="0" rIns="0" bIns="0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Этап </a:t>
                </a: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5</a:t>
                </a:r>
                <a:endPara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Усовершенство</a:t>
                </a:r>
                <a:r>
                  <a:rPr kumimoji="0" lang="ru-RU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-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вание</a:t>
                </a:r>
                <a:r>
                  <a:rPr kumimoji="0" lang="ru-RU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 стандарта –</a:t>
                </a:r>
                <a:r>
                  <a:rPr kumimoji="0" lang="ru-RU" sz="10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ru-RU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uLnTx/>
                    <a:uFillTx/>
                  </a:rPr>
                  <a:t>устранение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000" kern="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отклонений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Oval 6"/>
              <p:cNvSpPr/>
              <p:nvPr/>
            </p:nvSpPr>
            <p:spPr>
              <a:xfrm>
                <a:off x="1797581" y="2018942"/>
                <a:ext cx="418163" cy="392757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2960"/>
                </a:solidFill>
                <a:prstDash val="solid"/>
              </a:ln>
              <a:effectLst/>
            </p:spPr>
            <p:txBody>
              <a:bodyPr lIns="0" tIns="0" rIns="0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96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А</a:t>
                </a:r>
                <a:endPara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0296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53" name="Oval 5"/>
              <p:cNvSpPr/>
              <p:nvPr/>
            </p:nvSpPr>
            <p:spPr>
              <a:xfrm>
                <a:off x="5234000" y="2019702"/>
                <a:ext cx="405817" cy="39275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2960"/>
                </a:solidFill>
                <a:prstDash val="solid"/>
              </a:ln>
              <a:effectLst/>
            </p:spPr>
            <p:txBody>
              <a:bodyPr lIns="0" tIns="0" rIns="0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96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P</a:t>
                </a:r>
              </a:p>
            </p:txBody>
          </p:sp>
          <p:sp>
            <p:nvSpPr>
              <p:cNvPr id="154" name="Oval 7"/>
              <p:cNvSpPr/>
              <p:nvPr/>
            </p:nvSpPr>
            <p:spPr>
              <a:xfrm>
                <a:off x="842369" y="4882582"/>
                <a:ext cx="448285" cy="397325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2960"/>
                </a:solidFill>
                <a:prstDash val="solid"/>
              </a:ln>
              <a:effectLst/>
            </p:spPr>
            <p:txBody>
              <a:bodyPr lIns="0" tIns="0" rIns="0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96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С</a:t>
                </a:r>
                <a:endPara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0296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55" name="Oval 8"/>
              <p:cNvSpPr/>
              <p:nvPr/>
            </p:nvSpPr>
            <p:spPr>
              <a:xfrm>
                <a:off x="4459869" y="6404390"/>
                <a:ext cx="439753" cy="39732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2960"/>
                </a:solidFill>
                <a:prstDash val="solid"/>
              </a:ln>
              <a:effectLst/>
            </p:spPr>
            <p:txBody>
              <a:bodyPr lIns="0" tIns="0" rIns="0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96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D</a:t>
                </a:r>
              </a:p>
            </p:txBody>
          </p:sp>
          <p:pic>
            <p:nvPicPr>
              <p:cNvPr id="156" name="Рисунок 155"/>
              <p:cNvPicPr>
                <a:picLocks noChangeAspect="1"/>
              </p:cNvPicPr>
              <p:nvPr/>
            </p:nvPicPr>
            <p:blipFill>
              <a:blip r:embed="rId10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909072" y="4009224"/>
                <a:ext cx="2581756" cy="821163"/>
              </a:xfrm>
              <a:prstGeom prst="rect">
                <a:avLst/>
              </a:prstGeom>
            </p:spPr>
          </p:pic>
          <p:pic>
            <p:nvPicPr>
              <p:cNvPr id="157" name="Рисунок 156"/>
              <p:cNvPicPr>
                <a:picLocks noChangeAspect="1"/>
              </p:cNvPicPr>
              <p:nvPr/>
            </p:nvPicPr>
            <p:blipFill>
              <a:blip r:embed="rId10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115635">
                <a:off x="185017" y="3198317"/>
                <a:ext cx="2134988" cy="679063"/>
              </a:xfrm>
              <a:prstGeom prst="rect">
                <a:avLst/>
              </a:prstGeom>
            </p:spPr>
          </p:pic>
          <p:pic>
            <p:nvPicPr>
              <p:cNvPr id="159" name="Рисунок 158"/>
              <p:cNvPicPr>
                <a:picLocks noChangeAspect="1"/>
              </p:cNvPicPr>
              <p:nvPr/>
            </p:nvPicPr>
            <p:blipFill>
              <a:blip r:embed="rId10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417980">
                <a:off x="2523865" y="1507933"/>
                <a:ext cx="2139411" cy="677659"/>
              </a:xfrm>
              <a:prstGeom prst="rect">
                <a:avLst/>
              </a:prstGeom>
            </p:spPr>
          </p:pic>
        </p:grpSp>
      </p:grpSp>
      <p:sp>
        <p:nvSpPr>
          <p:cNvPr id="11" name="Прямоугольник 10"/>
          <p:cNvSpPr/>
          <p:nvPr/>
        </p:nvSpPr>
        <p:spPr>
          <a:xfrm>
            <a:off x="6439743" y="4059142"/>
            <a:ext cx="3153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kern="0" dirty="0">
                <a:solidFill>
                  <a:schemeClr val="accent5">
                    <a:lumMod val="50000"/>
                  </a:schemeClr>
                </a:solidFill>
              </a:rPr>
              <a:t>Цикл </a:t>
            </a:r>
            <a:r>
              <a:rPr lang="en-US" sz="1000" b="1" kern="0" dirty="0">
                <a:solidFill>
                  <a:schemeClr val="accent5">
                    <a:lumMod val="50000"/>
                  </a:schemeClr>
                </a:solidFill>
              </a:rPr>
              <a:t>PDCA</a:t>
            </a:r>
            <a:r>
              <a:rPr lang="ru-RU" sz="1000" b="1" kern="0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en-US" sz="1000" kern="0" dirty="0" smtClean="0">
                <a:solidFill>
                  <a:schemeClr val="accent5">
                    <a:lumMod val="50000"/>
                  </a:schemeClr>
                </a:solidFill>
              </a:rPr>
              <a:t>Plan </a:t>
            </a:r>
            <a:r>
              <a:rPr lang="en-US" sz="1000" kern="0" dirty="0">
                <a:solidFill>
                  <a:schemeClr val="accent5">
                    <a:lumMod val="50000"/>
                  </a:schemeClr>
                </a:solidFill>
              </a:rPr>
              <a:t>– </a:t>
            </a:r>
            <a:r>
              <a:rPr lang="ru-RU" sz="1000" kern="0" dirty="0" smtClean="0">
                <a:solidFill>
                  <a:schemeClr val="accent5">
                    <a:lumMod val="50000"/>
                  </a:schemeClr>
                </a:solidFill>
              </a:rPr>
              <a:t>планируй, </a:t>
            </a:r>
            <a:r>
              <a:rPr lang="en-US" sz="1000" kern="0" dirty="0" smtClean="0">
                <a:solidFill>
                  <a:schemeClr val="accent5">
                    <a:lumMod val="50000"/>
                  </a:schemeClr>
                </a:solidFill>
              </a:rPr>
              <a:t>Do </a:t>
            </a:r>
            <a:r>
              <a:rPr lang="en-US" sz="1000" kern="0" dirty="0">
                <a:solidFill>
                  <a:schemeClr val="accent5">
                    <a:lumMod val="50000"/>
                  </a:schemeClr>
                </a:solidFill>
              </a:rPr>
              <a:t>– </a:t>
            </a:r>
            <a:r>
              <a:rPr lang="ru-RU" sz="1000" kern="0" dirty="0" smtClean="0">
                <a:solidFill>
                  <a:schemeClr val="accent5">
                    <a:lumMod val="50000"/>
                  </a:schemeClr>
                </a:solidFill>
              </a:rPr>
              <a:t>выполняй,          </a:t>
            </a:r>
          </a:p>
          <a:p>
            <a:pPr algn="just"/>
            <a:r>
              <a:rPr lang="en-US" sz="1000" kern="0" dirty="0" smtClean="0">
                <a:solidFill>
                  <a:schemeClr val="accent5">
                    <a:lumMod val="50000"/>
                  </a:schemeClr>
                </a:solidFill>
              </a:rPr>
              <a:t>Check</a:t>
            </a:r>
            <a:r>
              <a:rPr lang="ru-RU" sz="1000" kern="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000" kern="0" dirty="0">
                <a:solidFill>
                  <a:schemeClr val="accent5">
                    <a:lumMod val="50000"/>
                  </a:schemeClr>
                </a:solidFill>
              </a:rPr>
              <a:t>– </a:t>
            </a:r>
            <a:r>
              <a:rPr lang="ru-RU" sz="1000" kern="0" dirty="0" smtClean="0">
                <a:solidFill>
                  <a:schemeClr val="accent5">
                    <a:lumMod val="50000"/>
                  </a:schemeClr>
                </a:solidFill>
              </a:rPr>
              <a:t>контролируй, </a:t>
            </a:r>
            <a:r>
              <a:rPr lang="en-US" sz="1000" kern="0" dirty="0" smtClean="0">
                <a:solidFill>
                  <a:schemeClr val="accent5">
                    <a:lumMod val="50000"/>
                  </a:schemeClr>
                </a:solidFill>
              </a:rPr>
              <a:t>Act </a:t>
            </a:r>
            <a:r>
              <a:rPr lang="en-US" sz="1000" kern="0" dirty="0">
                <a:solidFill>
                  <a:schemeClr val="accent5">
                    <a:lumMod val="50000"/>
                  </a:schemeClr>
                </a:solidFill>
              </a:rPr>
              <a:t>– </a:t>
            </a:r>
            <a:r>
              <a:rPr lang="ru-RU" sz="1000" kern="0" dirty="0">
                <a:solidFill>
                  <a:schemeClr val="accent5">
                    <a:lumMod val="50000"/>
                  </a:schemeClr>
                </a:solidFill>
              </a:rPr>
              <a:t>реагируй </a:t>
            </a:r>
            <a:r>
              <a:rPr lang="ru-RU" sz="1000" kern="0" dirty="0" smtClean="0">
                <a:solidFill>
                  <a:schemeClr val="accent5">
                    <a:lumMod val="50000"/>
                  </a:schemeClr>
                </a:solidFill>
              </a:rPr>
              <a:t>на отклонения.</a:t>
            </a:r>
            <a:endParaRPr lang="ru-RU" sz="1000" kern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805760" y="5046691"/>
            <a:ext cx="2633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2. Последовательность </a:t>
            </a: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выполнения работ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это установленная очередность выполнения работ, позволяющая рабочему безопасно и эффективно производить качественную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продукцию.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805760" y="5930221"/>
            <a:ext cx="26677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3. Стандартный запас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это минимально необходимые для осуществления циклических операций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заготовки,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которые находятся внутри технологического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процесса. 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153304" y="4143288"/>
            <a:ext cx="32780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Время </a:t>
            </a: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цикла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– это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фактическое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время, затрачиваемое на выполнение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операции.</a:t>
            </a:r>
          </a:p>
          <a:p>
            <a:pPr algn="just"/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Для равномерного протекания процесса и равномерной загрузки рабочих необходимо, чтобы время цикла было равно времени такта.</a:t>
            </a:r>
            <a:endParaRPr lang="en-US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64" name="Прямая соединительная линия 163"/>
          <p:cNvCxnSpPr/>
          <p:nvPr/>
        </p:nvCxnSpPr>
        <p:spPr>
          <a:xfrm>
            <a:off x="370297" y="5028585"/>
            <a:ext cx="2784764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>
            <a:off x="336783" y="5908465"/>
            <a:ext cx="2818278" cy="9809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66"/>
          <p:cNvSpPr txBox="1"/>
          <p:nvPr/>
        </p:nvSpPr>
        <p:spPr>
          <a:xfrm>
            <a:off x="267094" y="3859891"/>
            <a:ext cx="3174074" cy="212960"/>
          </a:xfrm>
          <a:prstGeom prst="rect">
            <a:avLst/>
          </a:prstGeom>
          <a:noFill/>
        </p:spPr>
        <p:txBody>
          <a:bodyPr wrap="square" lIns="29250" tIns="29250" rIns="29250" bIns="29250" rtlCol="0">
            <a:spAutoFit/>
          </a:bodyPr>
          <a:lstStyle>
            <a:defPPr>
              <a:defRPr lang="ru-RU"/>
            </a:defPPr>
            <a:lvl1pPr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algn="ctr"/>
            <a:r>
              <a:rPr lang="ru-RU" sz="1000" dirty="0" smtClean="0"/>
              <a:t>Идеальное состояние: Время такта = Время цикла </a:t>
            </a:r>
            <a:endParaRPr lang="en-US" sz="1000" dirty="0"/>
          </a:p>
        </p:txBody>
      </p:sp>
      <p:cxnSp>
        <p:nvCxnSpPr>
          <p:cNvPr id="172" name="Прямая соединительная линия 171"/>
          <p:cNvCxnSpPr/>
          <p:nvPr/>
        </p:nvCxnSpPr>
        <p:spPr>
          <a:xfrm>
            <a:off x="6421213" y="4527029"/>
            <a:ext cx="2967573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/>
          <p:cNvSpPr txBox="1"/>
          <p:nvPr/>
        </p:nvSpPr>
        <p:spPr>
          <a:xfrm>
            <a:off x="5992248" y="4507961"/>
            <a:ext cx="382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smtClean="0">
                <a:solidFill>
                  <a:schemeClr val="accent1">
                    <a:lumMod val="50000"/>
                  </a:schemeClr>
                </a:solidFill>
              </a:rPr>
              <a:t>Шаги </a:t>
            </a:r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при проведении хронометража: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136228" y="4774312"/>
            <a:ext cx="35658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1.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Изучить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процесс и определить начало и окончание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процесса. 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Выбрать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место таким образом, чтобы иметь хороший обзор всего рабочего процесса и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не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мешать </a:t>
            </a:r>
            <a:endParaRPr lang="ru-RU" sz="1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сотруднику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, выполняющему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операции.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3. Разбить процесс на элементы и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вписать</a:t>
            </a: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лист замеров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времени.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4. Определить контрольные точки для замеров </a:t>
            </a:r>
            <a:endParaRPr lang="ru-RU" sz="1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по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каждому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элементу.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5. Провести непрерывный хронометраж </a:t>
            </a:r>
            <a:endParaRPr lang="ru-RU" sz="1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нескольких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циклов (рекомендуется 10 замеров) </a:t>
            </a:r>
            <a:endParaRPr lang="ru-RU" sz="1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с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фиксацией времени по каждому </a:t>
            </a:r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элементу.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75" name="Группа 174"/>
          <p:cNvGrpSpPr/>
          <p:nvPr/>
        </p:nvGrpSpPr>
        <p:grpSpPr>
          <a:xfrm>
            <a:off x="8745646" y="5152531"/>
            <a:ext cx="1072101" cy="1522543"/>
            <a:chOff x="7013994" y="3434364"/>
            <a:chExt cx="1867829" cy="2856772"/>
          </a:xfrm>
        </p:grpSpPr>
        <p:pic>
          <p:nvPicPr>
            <p:cNvPr id="176" name="Рисунок 1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32203" y="3434364"/>
              <a:ext cx="1549620" cy="2856772"/>
            </a:xfrm>
            <a:prstGeom prst="rect">
              <a:avLst/>
            </a:prstGeom>
          </p:spPr>
        </p:pic>
        <p:pic>
          <p:nvPicPr>
            <p:cNvPr id="177" name="Рисунок 17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12835">
              <a:off x="7013994" y="4147276"/>
              <a:ext cx="628530" cy="782722"/>
            </a:xfrm>
            <a:prstGeom prst="rect">
              <a:avLst/>
            </a:prstGeom>
          </p:spPr>
        </p:pic>
      </p:grpSp>
      <p:sp>
        <p:nvSpPr>
          <p:cNvPr id="99" name="Скругленный прямоугольник 98"/>
          <p:cNvSpPr/>
          <p:nvPr/>
        </p:nvSpPr>
        <p:spPr>
          <a:xfrm>
            <a:off x="180281" y="1667988"/>
            <a:ext cx="589775" cy="603015"/>
          </a:xfrm>
          <a:prstGeom prst="roundRect">
            <a:avLst/>
          </a:prstGeom>
          <a:ln>
            <a:solidFill>
              <a:srgbClr val="2E6CA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Рисунок 99"/>
          <p:cNvPicPr>
            <a:picLocks noChangeAspect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24" y="1712050"/>
            <a:ext cx="498916" cy="498916"/>
          </a:xfrm>
          <a:prstGeom prst="rect">
            <a:avLst/>
          </a:prstGeom>
        </p:spPr>
      </p:pic>
      <p:sp>
        <p:nvSpPr>
          <p:cNvPr id="101" name="Скругленный прямоугольник 100"/>
          <p:cNvSpPr/>
          <p:nvPr/>
        </p:nvSpPr>
        <p:spPr>
          <a:xfrm>
            <a:off x="180072" y="5135901"/>
            <a:ext cx="589775" cy="603015"/>
          </a:xfrm>
          <a:prstGeom prst="roundRect">
            <a:avLst/>
          </a:prstGeom>
          <a:ln>
            <a:solidFill>
              <a:srgbClr val="2E6CA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" name="Рисунок 102"/>
          <p:cNvPicPr>
            <a:picLocks noChangeAspect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2669" y="5182047"/>
            <a:ext cx="509069" cy="509069"/>
          </a:xfrm>
          <a:prstGeom prst="rect">
            <a:avLst/>
          </a:prstGeom>
        </p:spPr>
      </p:pic>
      <p:sp>
        <p:nvSpPr>
          <p:cNvPr id="109" name="Скругленный прямоугольник 108"/>
          <p:cNvSpPr/>
          <p:nvPr/>
        </p:nvSpPr>
        <p:spPr>
          <a:xfrm>
            <a:off x="188187" y="6023740"/>
            <a:ext cx="589775" cy="603015"/>
          </a:xfrm>
          <a:prstGeom prst="roundRect">
            <a:avLst/>
          </a:prstGeom>
          <a:ln>
            <a:solidFill>
              <a:srgbClr val="2E6CA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9" name="Рисунок 128"/>
          <p:cNvPicPr>
            <a:picLocks noChangeAspect="1"/>
          </p:cNvPicPr>
          <p:nvPr/>
        </p:nvPicPr>
        <p:blipFill>
          <a:blip r:embed="rId1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46" y="6118458"/>
            <a:ext cx="422257" cy="429151"/>
          </a:xfrm>
          <a:prstGeom prst="rect">
            <a:avLst/>
          </a:prstGeom>
        </p:spPr>
      </p:pic>
      <p:cxnSp>
        <p:nvCxnSpPr>
          <p:cNvPr id="141" name="Прямая соединительная линия 140"/>
          <p:cNvCxnSpPr/>
          <p:nvPr/>
        </p:nvCxnSpPr>
        <p:spPr>
          <a:xfrm>
            <a:off x="370297" y="1351441"/>
            <a:ext cx="2784764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5989271" y="559124"/>
            <a:ext cx="0" cy="617769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015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 сообщества" ma:contentTypeID="0x0101009F627D7FEC92CB49B9BFF9524CA8B202009DF2E7A05FC9344BADC691C4A7E0FEAD" ma:contentTypeVersion="15" ma:contentTypeDescription="" ma:contentTypeScope="" ma:versionID="39d068d94ae25a0e6ab96c97a3af5ca6">
  <xsd:schema xmlns:xsd="http://www.w3.org/2001/XMLSchema" xmlns:xs="http://www.w3.org/2001/XMLSchema" xmlns:p="http://schemas.microsoft.com/office/2006/metadata/properties" xmlns:ns1="http://schemas.microsoft.com/sharepoint/v3" xmlns:ns2="1e0d6e8a-029d-487f-aecf-010fe7ae8f7a" targetNamespace="http://schemas.microsoft.com/office/2006/metadata/properties" ma:root="true" ma:fieldsID="2a409a1de71fdef541bba2610baad472" ns1:_="" ns2:_="">
    <xsd:import namespace="http://schemas.microsoft.com/sharepoint/v3"/>
    <xsd:import namespace="1e0d6e8a-029d-487f-aecf-010fe7ae8f7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f94d9d277da247a2b350c0928a052ae7" minOccurs="0"/>
                <xsd:element ref="ns2:TaxCatchAll" minOccurs="0"/>
                <xsd:element ref="ns2:TaxCatchAllLabel" minOccurs="0"/>
                <xsd:element ref="ns2:c7ebf70ea09b4519b35b90d865867f80" minOccurs="0"/>
                <xsd:element ref="ns2:ra_comment" minOccurs="0"/>
                <xsd:element ref="ns1:AverageRating" minOccurs="0"/>
                <xsd:element ref="ns1:Rating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18" nillable="true" ma:displayName="Оценка (0-5)" ma:decimals="2" ma:description="Среднее значение всех отправленных оценок" ma:internalName="AverageRating" ma:readOnly="true">
      <xsd:simpleType>
        <xsd:restriction base="dms:Number"/>
      </xsd:simpleType>
    </xsd:element>
    <xsd:element name="RatingCount" ma:index="19" nillable="true" ma:displayName="Число оценок" ma:decimals="0" ma:description="Число отправленных оценок" ma:internalName="RatingCount" ma:readOnly="tru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0d6e8a-029d-487f-aecf-010fe7ae8f7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  <xsd:element name="f94d9d277da247a2b350c0928a052ae7" ma:index="11" nillable="true" ma:taxonomy="true" ma:internalName="f94d9d277da247a2b350c0928a052ae7" ma:taxonomyFieldName="ra_catalog_nti" ma:displayName="Классификатор НТИ" ma:default="" ma:fieldId="{f94d9d27-7da2-47a2-b350-c0928a052ae7}" ma:taxonomyMulti="true" ma:sspId="45861fea-4a89-496c-ac5d-737d71216fdc" ma:termSetId="17c332ca-1a23-4730-95a9-95d5440ad46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Столбец для захвата всех терминов таксономии" ma:description="" ma:hidden="true" ma:list="{1a0ac67d-0e1c-43df-8f47-3c4b6cd8cfba}" ma:internalName="TaxCatchAll" ma:showField="CatchAllData" ma:web="1e0d6e8a-029d-487f-aecf-010fe7ae8f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Столбец для захвата всех терминов таксономии1" ma:description="" ma:hidden="true" ma:list="{1a0ac67d-0e1c-43df-8f47-3c4b6cd8cfba}" ma:internalName="TaxCatchAllLabel" ma:readOnly="true" ma:showField="CatchAllDataLabel" ma:web="1e0d6e8a-029d-487f-aecf-010fe7ae8f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7ebf70ea09b4519b35b90d865867f80" ma:index="15" nillable="true" ma:taxonomy="true" ma:internalName="c7ebf70ea09b4519b35b90d865867f80" ma:taxonomyFieldName="ra_tag" ma:displayName="Ключевые слова" ma:default="" ma:fieldId="{c7ebf70e-a09b-4519-b35b-90d865867f80}" ma:taxonomyMulti="true" ma:sspId="45861fea-4a89-496c-ac5d-737d71216fdc" ma:termSetId="8727c429-57d5-4c2a-b42d-79d7be5bd64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ra_comment" ma:index="17" nillable="true" ma:displayName="Комментарий" ma:internalName="ra_comment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7ebf70ea09b4519b35b90d865867f80 xmlns="1e0d6e8a-029d-487f-aecf-010fe7ae8f7a">
      <Terms xmlns="http://schemas.microsoft.com/office/infopath/2007/PartnerControls"/>
    </c7ebf70ea09b4519b35b90d865867f80>
    <TaxCatchAll xmlns="1e0d6e8a-029d-487f-aecf-010fe7ae8f7a"/>
    <ra_comment xmlns="1e0d6e8a-029d-487f-aecf-010fe7ae8f7a">&lt;div&gt;&lt;/div&gt;</ra_comment>
    <f94d9d277da247a2b350c0928a052ae7 xmlns="1e0d6e8a-029d-487f-aecf-010fe7ae8f7a">
      <Terms xmlns="http://schemas.microsoft.com/office/infopath/2007/PartnerControls"/>
    </f94d9d277da247a2b350c0928a052ae7>
    <_dlc_DocId xmlns="1e0d6e8a-029d-487f-aecf-010fe7ae8f7a">MP6YCA3SQUZZ-9-36</_dlc_DocId>
    <_dlc_DocIdUrl xmlns="1e0d6e8a-029d-487f-aecf-010fe7ae8f7a">
      <Url>https://ukssm.rosatom.ru/sites/psrt/_layouts/15/DocIdRedir.aspx?ID=MP6YCA3SQUZZ-9-36</Url>
      <Description>MP6YCA3SQUZZ-9-36</Description>
    </_dlc_DocIdUrl>
  </documentManagement>
</p:properties>
</file>

<file path=customXml/itemProps1.xml><?xml version="1.0" encoding="utf-8"?>
<ds:datastoreItem xmlns:ds="http://schemas.openxmlformats.org/officeDocument/2006/customXml" ds:itemID="{4A95D6B6-4E5C-4DE0-83AF-45A615D681AC}"/>
</file>

<file path=customXml/itemProps2.xml><?xml version="1.0" encoding="utf-8"?>
<ds:datastoreItem xmlns:ds="http://schemas.openxmlformats.org/officeDocument/2006/customXml" ds:itemID="{A54818F5-3944-479E-98E1-076354580E2D}"/>
</file>

<file path=customXml/itemProps3.xml><?xml version="1.0" encoding="utf-8"?>
<ds:datastoreItem xmlns:ds="http://schemas.openxmlformats.org/officeDocument/2006/customXml" ds:itemID="{6EDDE7D3-3E42-4817-A9DA-699331292780}"/>
</file>

<file path=customXml/itemProps4.xml><?xml version="1.0" encoding="utf-8"?>
<ds:datastoreItem xmlns:ds="http://schemas.openxmlformats.org/officeDocument/2006/customXml" ds:itemID="{88905D36-CDCF-4F03-B447-3257EE1DD635}"/>
</file>

<file path=customXml/itemProps5.xml><?xml version="1.0" encoding="utf-8"?>
<ds:datastoreItem xmlns:ds="http://schemas.openxmlformats.org/officeDocument/2006/customXml" ds:itemID="{452ACD50-8522-4FFD-8A28-22C4E1D1ED5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2360</TotalTime>
  <Words>436</Words>
  <Application>Microsoft Office PowerPoint</Application>
  <PresentationFormat>Лист A4 (210x297 мм)</PresentationFormat>
  <Paragraphs>69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Пономаренко Александра Михайловна</dc:creator>
  <cp:lastModifiedBy>Цветков Сергей Михайлович</cp:lastModifiedBy>
  <cp:revision>73</cp:revision>
  <dcterms:created xsi:type="dcterms:W3CDTF">2017-07-03T14:32:11Z</dcterms:created>
  <dcterms:modified xsi:type="dcterms:W3CDTF">2017-09-21T11:30:52Z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0x0101009F627D7FEC92CB49B9BFF9524CA8B202009DF2E7A05FC9344BADC691C4A7E0FEAD</vt:lpwstr>
  </property>
  <property fmtid="{D5CDD505-2E9C-101B-9397-08002B2CF9AE}" pid="3" name="_dlc_DocIdItemGuid">
    <vt:lpwstr>e18c7290-1e18-4355-be08-d6ee93de53c6</vt:lpwstr>
  </property>
  <property fmtid="{D5CDD505-2E9C-101B-9397-08002B2CF9AE}" pid="4" name="ra_catalog_nti">
    <vt:lpwstr/>
  </property>
  <property fmtid="{D5CDD505-2E9C-101B-9397-08002B2CF9AE}" pid="5" name="ra_tag">
    <vt:lpwstr/>
  </property>
</Properties>
</file>