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Exo 2 Light Condensed" panose="00000406000000000000" pitchFamily="2" charset="-52"/>
      <p:regular r:id="rId23"/>
    </p:embeddedFont>
    <p:embeddedFont>
      <p:font typeface="Franklin Gothic Medium Cond" panose="020B0606030402020204" pitchFamily="34" charset="0"/>
      <p:regular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A9A"/>
    <a:srgbClr val="DEDFDA"/>
    <a:srgbClr val="BFDDDF"/>
    <a:srgbClr val="127D9F"/>
    <a:srgbClr val="6FBEC1"/>
    <a:srgbClr val="EDAFA1"/>
    <a:srgbClr val="E6E6E6"/>
    <a:srgbClr val="F6D6CF"/>
    <a:srgbClr val="ED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0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CFC4A-7A71-4E9C-9055-B3AEA8712175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530A9-D447-47FB-BD54-EA697DA0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1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F8727-AA94-4F84-8BDA-85CBB0A2F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F27B61-71D9-4890-9B5F-BA3E71E8D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D4C56-0CF0-4899-A0AE-0EDD963C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D529-1DA7-4C87-AAEB-5FA976B510D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2D9F27-F140-4459-8D33-A03BD0FA0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89CFFF-B9BD-4DB6-A555-73B63B01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2AC7-3FD1-403A-81E2-0884D665D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7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9AEE1-C520-4E54-8681-3D80A7475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63FC0F-80E6-48AE-AD6B-1A3B67936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8EC01-D30C-4B94-B5F9-6A91597F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D529-1DA7-4C87-AAEB-5FA976B510D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7E4038-8213-4E78-A560-B51FF14E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6556E-FEB6-4E8D-A241-982A0859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2AC7-3FD1-403A-81E2-0884D665D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9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C656B0-6903-44CA-9C88-C6C9404AB1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824E33-77EC-4FF8-B1E0-C9073CAC0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2F11C1-F75F-4C7B-8272-4F03C7FA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D529-1DA7-4C87-AAEB-5FA976B510D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C9C1B-27C7-4B67-8729-057E427C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666CD9-4AE4-4A0A-8459-5C42D9A4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2AC7-3FD1-403A-81E2-0884D665D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23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50290-BADD-4109-B0D0-D6F77331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82E1E-CF40-4AC9-9758-8E16FAE7C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BEE6BC-AFAC-444C-AAA5-C7DD766E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D529-1DA7-4C87-AAEB-5FA976B510D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D73ED-4468-42BD-9128-F90E70DD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5303ED-4253-48A5-BE6B-8771A4B5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2AC7-3FD1-403A-81E2-0884D665D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3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DBBF3-821C-465F-B381-5B8F5D315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F30F3-C179-44D7-AEF8-320769A62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8E9B19-2913-43AB-853A-8F1C972D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D529-1DA7-4C87-AAEB-5FA976B510D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6A6CE7-8B45-4758-9B07-AC5E5331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E837D-B320-4030-A0FE-5F9D240B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2AC7-3FD1-403A-81E2-0884D665D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11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86EC5-9560-43B6-838E-DF968EAF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74476-39A8-4D3A-B98D-273700405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C38C8B-53FB-428C-A5A5-E363A3E05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9B4DFF-8068-4858-9408-E7BF48E1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D529-1DA7-4C87-AAEB-5FA976B510D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FF4CE9-4041-405D-B48C-D61DEF3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EFE348-8F1B-4E6C-9750-F954870D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2AC7-3FD1-403A-81E2-0884D665D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8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63EF2-D8E8-4BDC-9F2E-CC2A9B61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CB879-7693-4573-AB97-96B3ACA15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569F46-C073-4B75-9345-D8B8E2DDD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B19E64-CD66-4106-94BC-200150DC4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F1CCB8-8CC3-4C23-B228-D868E2F1B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5BF3C0-DA9D-4FE6-A158-0718FF34E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D529-1DA7-4C87-AAEB-5FA976B510D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CC2F2B-1665-4696-9D1A-BBA84563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E84344-D24F-4F42-8E91-D7D8AF6B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2AC7-3FD1-403A-81E2-0884D665D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0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8F5EE-F5FA-4F2F-B155-2FFC86BF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CC8DD5-E933-4359-B7D8-1D8211DE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D529-1DA7-4C87-AAEB-5FA976B510D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CA1BFC-A228-46B6-9165-4B416242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916CE8-7025-47BC-AC12-B0456701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2AC7-3FD1-403A-81E2-0884D665D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9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734579-598E-4B57-B7A1-04B171F0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D529-1DA7-4C87-AAEB-5FA976B510D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19095-3169-4A42-A934-874B8F25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74DFF8-990F-416F-8D00-83CCD80D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2AC7-3FD1-403A-81E2-0884D665D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10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4E522-9C79-4C73-AFCC-3B89857B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A5B948-5C66-48AD-8BD9-4948E0C71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DE7F8E-FB5E-41C0-9008-DB3ACAB88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CE967D-8758-4C38-BA6C-1892D263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D529-1DA7-4C87-AAEB-5FA976B510D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5704EE-6A44-4A4F-8884-E6061FFE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5F0709-D52D-4278-B3D3-16DBE210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2AC7-3FD1-403A-81E2-0884D665D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7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43A77-021C-428D-A6BB-28A86EAFD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4AEC99-833A-4255-9146-4F2EB99517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0C7A1-A3ED-4D01-B26D-15846E3C4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1FEBAB-2C6E-4F08-8638-1CC4922F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D529-1DA7-4C87-AAEB-5FA976B510D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E40FB8-C0D5-47EB-91BE-F11C0FB5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65E148-CF1B-4742-99E3-04053B68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2AC7-3FD1-403A-81E2-0884D665D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2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34052-086D-4D5D-9BF3-A713FD08D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C82AEF-D695-4E38-98AE-AB2E0BC9F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18D29-CBE6-41B2-BB6D-9EC5BB674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3D529-1DA7-4C87-AAEB-5FA976B510D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28EE2-FC40-4475-91E1-78F659EC3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1AAB8-F4A9-46C6-8106-0B0AE98B6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12AC7-3FD1-403A-81E2-0884D665D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3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783CBF2-DDDD-4AC4-9EE0-D2D9CF2DC48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7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C204D72-1B95-4A4E-841F-64280E1C1058}"/>
              </a:ext>
            </a:extLst>
          </p:cNvPr>
          <p:cNvSpPr/>
          <p:nvPr/>
        </p:nvSpPr>
        <p:spPr>
          <a:xfrm>
            <a:off x="6096001" y="1"/>
            <a:ext cx="6096000" cy="3829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57DE729-CD79-4E4E-8757-24946C963464}"/>
              </a:ext>
            </a:extLst>
          </p:cNvPr>
          <p:cNvSpPr/>
          <p:nvPr/>
        </p:nvSpPr>
        <p:spPr>
          <a:xfrm>
            <a:off x="4621161" y="3842692"/>
            <a:ext cx="7570839" cy="3028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FF5665B-FBF6-40D2-B364-A8A8BB14DB1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6" y="186812"/>
            <a:ext cx="1070487" cy="14010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FDD2401-D3FA-4288-8389-7B158961C8BA}"/>
              </a:ext>
            </a:extLst>
          </p:cNvPr>
          <p:cNvSpPr txBox="1"/>
          <p:nvPr/>
        </p:nvSpPr>
        <p:spPr>
          <a:xfrm>
            <a:off x="1694769" y="323234"/>
            <a:ext cx="3814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Exo 2 Light Condensed" panose="00000406000000000000" pitchFamily="2" charset="-52"/>
              </a:rPr>
              <a:t>ГОРОДСКАЯ ПОЛИКЛИНИКА № 12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657BBA3-4834-4A52-BA6D-AE1E04567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578" y="294662"/>
            <a:ext cx="703665" cy="36666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204406A-D570-4A1D-8438-38C6D260F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7" y="304570"/>
            <a:ext cx="1723154" cy="33729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9D5A285-3D0C-43BD-A568-918ADBFF4417}"/>
              </a:ext>
            </a:extLst>
          </p:cNvPr>
          <p:cNvSpPr txBox="1"/>
          <p:nvPr/>
        </p:nvSpPr>
        <p:spPr>
          <a:xfrm>
            <a:off x="7446024" y="4696685"/>
            <a:ext cx="4353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27D9F"/>
                </a:solidFill>
                <a:latin typeface="Exo 2 Light Condensed" panose="00000406000000000000" pitchFamily="2" charset="-52"/>
              </a:rPr>
              <a:t>КУРАТОР ПРОЕКТА : Иванова Анна Ивановна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DFC3E2D-5BB6-4E38-8650-9C68E40349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797" y="5128621"/>
            <a:ext cx="369332" cy="36933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9A8C32E-20E1-4D6F-B0EC-B7EDAA7FF3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63" y="5687631"/>
            <a:ext cx="269939" cy="27613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6762411-E0B8-4E5E-9CD6-16CFEECA29A5}"/>
              </a:ext>
            </a:extLst>
          </p:cNvPr>
          <p:cNvSpPr txBox="1"/>
          <p:nvPr/>
        </p:nvSpPr>
        <p:spPr>
          <a:xfrm>
            <a:off x="8099454" y="5215891"/>
            <a:ext cx="1640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127D9F"/>
                </a:solidFill>
                <a:latin typeface="Franklin Gothic Medium Cond" panose="020B0606030402020204" pitchFamily="34" charset="0"/>
              </a:rPr>
              <a:t>##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127D9F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@miac-tmn.ru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13BAB9-E610-498A-8999-44CDB805E303}"/>
              </a:ext>
            </a:extLst>
          </p:cNvPr>
          <p:cNvSpPr txBox="1"/>
          <p:nvPr/>
        </p:nvSpPr>
        <p:spPr>
          <a:xfrm>
            <a:off x="8099454" y="5635495"/>
            <a:ext cx="1875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27D9F"/>
                </a:solidFill>
                <a:latin typeface="Franklin Gothic Medium Cond" panose="020B0606030402020204" pitchFamily="34" charset="0"/>
              </a:rPr>
              <a:t>+</a:t>
            </a:r>
            <a:r>
              <a:rPr lang="en-US" sz="1600" dirty="0">
                <a:solidFill>
                  <a:srgbClr val="127D9F"/>
                </a:solidFill>
                <a:latin typeface="Franklin Gothic Medium Cond" panose="020B0606030402020204" pitchFamily="34" charset="0"/>
              </a:rPr>
              <a:t>8 </a:t>
            </a:r>
            <a:r>
              <a:rPr lang="ru-RU" sz="1600" dirty="0">
                <a:solidFill>
                  <a:srgbClr val="127D9F"/>
                </a:solidFill>
                <a:latin typeface="Franklin Gothic Medium Cond" panose="020B0606030402020204" pitchFamily="34" charset="0"/>
              </a:rPr>
              <a:t>(3452)</a:t>
            </a:r>
            <a:r>
              <a:rPr lang="en-US" sz="1600" dirty="0">
                <a:solidFill>
                  <a:srgbClr val="127D9F"/>
                </a:solidFill>
                <a:latin typeface="Franklin Gothic Medium Cond" panose="020B0606030402020204" pitchFamily="34" charset="0"/>
              </a:rPr>
              <a:t> 00</a:t>
            </a:r>
            <a:r>
              <a:rPr lang="ru-RU" sz="1600" dirty="0">
                <a:solidFill>
                  <a:srgbClr val="127D9F"/>
                </a:solidFill>
                <a:latin typeface="Franklin Gothic Medium Cond" panose="020B0606030402020204" pitchFamily="34" charset="0"/>
              </a:rPr>
              <a:t>-</a:t>
            </a:r>
            <a:r>
              <a:rPr lang="en-US" sz="1600" dirty="0">
                <a:solidFill>
                  <a:srgbClr val="127D9F"/>
                </a:solidFill>
                <a:latin typeface="Franklin Gothic Medium Cond" panose="020B0606030402020204" pitchFamily="34" charset="0"/>
              </a:rPr>
              <a:t>00</a:t>
            </a:r>
            <a:r>
              <a:rPr lang="ru-RU" sz="1600" dirty="0">
                <a:solidFill>
                  <a:srgbClr val="127D9F"/>
                </a:solidFill>
                <a:latin typeface="Franklin Gothic Medium Cond" panose="020B0606030402020204" pitchFamily="34" charset="0"/>
              </a:rPr>
              <a:t>-</a:t>
            </a:r>
            <a:r>
              <a:rPr lang="en-US" sz="1600" dirty="0">
                <a:solidFill>
                  <a:srgbClr val="127D9F"/>
                </a:solidFill>
                <a:latin typeface="Franklin Gothic Medium Cond" panose="020B0606030402020204" pitchFamily="34" charset="0"/>
              </a:rPr>
              <a:t>00</a:t>
            </a:r>
            <a:r>
              <a:rPr lang="ru-RU" sz="1600" dirty="0">
                <a:solidFill>
                  <a:srgbClr val="127D9F"/>
                </a:solidFill>
                <a:latin typeface="Franklin Gothic Medium Cond" panose="020B0606030402020204" pitchFamily="34" charset="0"/>
              </a:rPr>
              <a:t>  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509F951F-C0E0-4DFE-970B-4071AFCD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185" y="5313287"/>
            <a:ext cx="693894" cy="61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00FF723-A582-4A72-9E7D-9EF9725047E1}"/>
              </a:ext>
            </a:extLst>
          </p:cNvPr>
          <p:cNvSpPr/>
          <p:nvPr/>
        </p:nvSpPr>
        <p:spPr>
          <a:xfrm>
            <a:off x="3136490" y="2144383"/>
            <a:ext cx="9055510" cy="173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EE5240-804C-43FC-AA45-47433032A44E}"/>
              </a:ext>
            </a:extLst>
          </p:cNvPr>
          <p:cNvSpPr txBox="1"/>
          <p:nvPr/>
        </p:nvSpPr>
        <p:spPr>
          <a:xfrm>
            <a:off x="6096000" y="2461492"/>
            <a:ext cx="58614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177A9A"/>
                </a:solidFill>
                <a:latin typeface="Franklin Gothic Medium Cond" panose="020B0606030402020204" pitchFamily="34" charset="0"/>
              </a:rPr>
              <a:t>НАСТАВНИЧЕСТВО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BA6A36-2C1C-4554-8202-82917546BECC}"/>
              </a:ext>
            </a:extLst>
          </p:cNvPr>
          <p:cNvSpPr txBox="1"/>
          <p:nvPr/>
        </p:nvSpPr>
        <p:spPr>
          <a:xfrm>
            <a:off x="6195792" y="2069353"/>
            <a:ext cx="17796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177A9A"/>
                </a:solidFill>
                <a:latin typeface="Exo 2 Light Condensed" panose="00000406000000000000" pitchFamily="2" charset="-52"/>
              </a:rPr>
              <a:t>НАИМЕНОВАНИЕ ПРОЕКТА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55F64-CEB5-4DC8-A3AC-4AC5A1800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57" y="2536781"/>
            <a:ext cx="797895" cy="8650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97400B-FF4E-4B85-9833-A2DEAA5DE4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27" y="2581259"/>
            <a:ext cx="813429" cy="79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98F0BE-A4AD-4C5F-8D07-262FE3CB38A3}"/>
              </a:ext>
            </a:extLst>
          </p:cNvPr>
          <p:cNvSpPr/>
          <p:nvPr/>
        </p:nvSpPr>
        <p:spPr>
          <a:xfrm>
            <a:off x="0" y="1705582"/>
            <a:ext cx="12192001" cy="5152417"/>
          </a:xfrm>
          <a:prstGeom prst="rect">
            <a:avLst/>
          </a:prstGeom>
          <a:solidFill>
            <a:srgbClr val="DEDFDA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F635F8-0E28-4586-94F7-B4EA81F3341E}"/>
              </a:ext>
            </a:extLst>
          </p:cNvPr>
          <p:cNvSpPr txBox="1"/>
          <p:nvPr/>
        </p:nvSpPr>
        <p:spPr>
          <a:xfrm>
            <a:off x="5834827" y="73389"/>
            <a:ext cx="67996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kern="0" spc="-8" dirty="0">
                <a:solidFill>
                  <a:srgbClr val="177A9A"/>
                </a:solidFill>
                <a:latin typeface="Exo 2 Light Condensed" panose="00000406000000000000" pitchFamily="2" charset="-52"/>
              </a:rPr>
              <a:t>АНАЛИТИЧЕСКАЯ ИНФОРМАЦИЯ ПО КОЛИЧЕСТВЕННЫМ И КАЧЕСТВЕННЫМ ПОКАЗАТЕЛЯМ ПО ПРОЕКТУ</a:t>
            </a:r>
            <a:endParaRPr lang="ru-RU" sz="3200" dirty="0">
              <a:solidFill>
                <a:srgbClr val="177A9A"/>
              </a:solidFill>
              <a:latin typeface="Exo 2 Light Condensed" panose="00000406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5FF7A0-7BB7-4F6E-B37B-5D16C6C115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7" y="186813"/>
            <a:ext cx="703665" cy="920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6AF9D5-F053-419C-8E87-3E1541973BEF}"/>
              </a:ext>
            </a:extLst>
          </p:cNvPr>
          <p:cNvSpPr txBox="1"/>
          <p:nvPr/>
        </p:nvSpPr>
        <p:spPr>
          <a:xfrm>
            <a:off x="1175612" y="186507"/>
            <a:ext cx="319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Exo 2 Light Condensed" panose="00000406000000000000" pitchFamily="2" charset="-52"/>
              </a:rPr>
              <a:t>ГОРОДСКАЯ ПОЛИКЛИНИКА № 12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B04ADB2-18FC-4E55-9EF1-9E849DF020E8}"/>
              </a:ext>
            </a:extLst>
          </p:cNvPr>
          <p:cNvGrpSpPr/>
          <p:nvPr/>
        </p:nvGrpSpPr>
        <p:grpSpPr>
          <a:xfrm>
            <a:off x="0" y="6138943"/>
            <a:ext cx="11726688" cy="584775"/>
            <a:chOff x="0" y="6138943"/>
            <a:chExt cx="11726688" cy="5847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5D7A43-C968-4A81-A806-F276BD5CB71D}"/>
                </a:ext>
              </a:extLst>
            </p:cNvPr>
            <p:cNvSpPr txBox="1"/>
            <p:nvPr/>
          </p:nvSpPr>
          <p:spPr>
            <a:xfrm>
              <a:off x="8744072" y="6246665"/>
              <a:ext cx="24973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РЕГИОНАЛЬНЫЕ ПРОЕКТЫ</a:t>
              </a:r>
              <a:endParaRPr lang="ru-RU" dirty="0">
                <a:solidFill>
                  <a:srgbClr val="177A9A"/>
                </a:solidFill>
              </a:endParaRPr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0DB13D01-BD5B-43AF-84C7-C1EB37DA1D96}"/>
                </a:ext>
              </a:extLst>
            </p:cNvPr>
            <p:cNvCxnSpPr/>
            <p:nvPr/>
          </p:nvCxnSpPr>
          <p:spPr>
            <a:xfrm>
              <a:off x="11316928" y="6246665"/>
              <a:ext cx="0" cy="36933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8E7157-509E-482F-BD2E-840D40BA1AC8}"/>
                </a:ext>
              </a:extLst>
            </p:cNvPr>
            <p:cNvSpPr txBox="1"/>
            <p:nvPr/>
          </p:nvSpPr>
          <p:spPr>
            <a:xfrm>
              <a:off x="11392391" y="6138943"/>
              <a:ext cx="3342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5</a:t>
              </a:r>
              <a:endParaRPr lang="ru-RU" sz="3200" dirty="0">
                <a:solidFill>
                  <a:srgbClr val="177A9A"/>
                </a:solidFill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20FB691-4704-4F7C-BA76-3F6A87458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706"/>
              <a:ext cx="8071120" cy="39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827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F26FFC-FC3A-4942-864E-3001FDF2E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700"/>
            <a:ext cx="10345968" cy="51524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71EEDF-6455-45D9-B718-2D35A110BEC3}"/>
              </a:ext>
            </a:extLst>
          </p:cNvPr>
          <p:cNvSpPr txBox="1"/>
          <p:nvPr/>
        </p:nvSpPr>
        <p:spPr>
          <a:xfrm>
            <a:off x="8313582" y="124994"/>
            <a:ext cx="3640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00" algn="just">
              <a:spcBef>
                <a:spcPts val="140"/>
              </a:spcBef>
            </a:pPr>
            <a:r>
              <a:rPr lang="ru-RU" sz="3200" kern="0" dirty="0">
                <a:solidFill>
                  <a:srgbClr val="177A9A"/>
                </a:solidFill>
                <a:latin typeface="Exo 2 Light Condensed" panose="00000406000000000000" pitchFamily="2" charset="-52"/>
              </a:rPr>
              <a:t>ПИРАМИДА ПРОБЛЕМ</a:t>
            </a:r>
            <a:endParaRPr lang="ru-RU" sz="3200" spc="-8" dirty="0">
              <a:solidFill>
                <a:srgbClr val="177A9A"/>
              </a:solidFill>
              <a:latin typeface="Exo 2 Light Condensed" panose="00000406000000000000" pitchFamily="2" charset="-52"/>
              <a:ea typeface="Microsoft YaHei" pitchFamily="2"/>
              <a:cs typeface="Cambria" pitchFamily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29861C-2FBE-44A8-97BD-A0375116A659}"/>
              </a:ext>
            </a:extLst>
          </p:cNvPr>
          <p:cNvSpPr txBox="1"/>
          <p:nvPr/>
        </p:nvSpPr>
        <p:spPr>
          <a:xfrm>
            <a:off x="0" y="2402210"/>
            <a:ext cx="21321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00" algn="just">
              <a:spcBef>
                <a:spcPts val="140"/>
              </a:spcBef>
            </a:pPr>
            <a:r>
              <a:rPr lang="ru-RU" sz="2000" kern="0" dirty="0">
                <a:solidFill>
                  <a:schemeClr val="bg1"/>
                </a:solidFill>
                <a:latin typeface="Exo 2 Light Condensed" panose="00000406000000000000" pitchFamily="2" charset="-52"/>
              </a:rPr>
              <a:t>ФЕДЕРАЛЬНЫЙ УРОВЕНЬ</a:t>
            </a:r>
            <a:endParaRPr lang="ru-RU" sz="2000" spc="-8" dirty="0">
              <a:solidFill>
                <a:schemeClr val="bg1"/>
              </a:solidFill>
              <a:latin typeface="Exo 2 Light Condensed" panose="00000406000000000000" pitchFamily="2" charset="-52"/>
              <a:ea typeface="Microsoft YaHei" pitchFamily="2"/>
              <a:cs typeface="Cambria" pitchFamily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DCA12D-23FF-4908-8D04-C4E0A28B020D}"/>
              </a:ext>
            </a:extLst>
          </p:cNvPr>
          <p:cNvSpPr txBox="1"/>
          <p:nvPr/>
        </p:nvSpPr>
        <p:spPr>
          <a:xfrm>
            <a:off x="0" y="4061727"/>
            <a:ext cx="21321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00" algn="just">
              <a:spcBef>
                <a:spcPts val="140"/>
              </a:spcBef>
            </a:pPr>
            <a:r>
              <a:rPr lang="ru-RU" sz="2000" kern="0" dirty="0">
                <a:solidFill>
                  <a:schemeClr val="bg1"/>
                </a:solidFill>
                <a:latin typeface="Exo 2 Light Condensed" panose="00000406000000000000" pitchFamily="2" charset="-52"/>
              </a:rPr>
              <a:t>РЕГИОНАЛЬНЫЙ  УРОВЕНЬ</a:t>
            </a:r>
            <a:endParaRPr lang="ru-RU" sz="2000" spc="-8" dirty="0">
              <a:solidFill>
                <a:schemeClr val="bg1"/>
              </a:solidFill>
              <a:latin typeface="Exo 2 Light Condensed" panose="00000406000000000000" pitchFamily="2" charset="-52"/>
              <a:ea typeface="Microsoft YaHei" pitchFamily="2"/>
              <a:cs typeface="Cambria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71C9CC-8468-4BD5-85D5-A9160535E10B}"/>
              </a:ext>
            </a:extLst>
          </p:cNvPr>
          <p:cNvSpPr txBox="1"/>
          <p:nvPr/>
        </p:nvSpPr>
        <p:spPr>
          <a:xfrm>
            <a:off x="0" y="5537852"/>
            <a:ext cx="25057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00" algn="just">
              <a:spcBef>
                <a:spcPts val="140"/>
              </a:spcBef>
            </a:pPr>
            <a:r>
              <a:rPr lang="ru-RU" sz="2000" kern="0" dirty="0">
                <a:solidFill>
                  <a:schemeClr val="bg1"/>
                </a:solidFill>
                <a:latin typeface="Exo 2 Light Condensed" panose="00000406000000000000" pitchFamily="2" charset="-52"/>
              </a:rPr>
              <a:t>УРОВЕНЬ МЕДИЦИНСКОЙ ОРГАНИЗАЦИИ</a:t>
            </a:r>
            <a:endParaRPr lang="ru-RU" sz="2000" spc="-8" dirty="0">
              <a:solidFill>
                <a:schemeClr val="bg1"/>
              </a:solidFill>
              <a:latin typeface="Exo 2 Light Condensed" panose="00000406000000000000" pitchFamily="2" charset="-52"/>
              <a:ea typeface="Microsoft YaHei" pitchFamily="2"/>
              <a:cs typeface="Cambria" pitchFamily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68457D-433B-49A8-BCED-54B36CE89C4F}"/>
              </a:ext>
            </a:extLst>
          </p:cNvPr>
          <p:cNvSpPr txBox="1"/>
          <p:nvPr/>
        </p:nvSpPr>
        <p:spPr>
          <a:xfrm>
            <a:off x="6336893" y="725042"/>
            <a:ext cx="6120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Exo 2 Light Condensed" panose="00000406000000000000" pitchFamily="2" charset="-52"/>
              </a:rPr>
              <a:t>* Важно определить уровень, на котором будет решаться проблема и организовать   там ее решение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Exo 2 Light Condensed" panose="00000406000000000000" pitchFamily="2" charset="-52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6169D86-E2F0-47C8-B398-84A85B7F7153}"/>
              </a:ext>
            </a:extLst>
          </p:cNvPr>
          <p:cNvSpPr/>
          <p:nvPr/>
        </p:nvSpPr>
        <p:spPr>
          <a:xfrm>
            <a:off x="2963688" y="1646745"/>
            <a:ext cx="9149654" cy="5211255"/>
          </a:xfrm>
          <a:prstGeom prst="rect">
            <a:avLst/>
          </a:prstGeom>
          <a:solidFill>
            <a:schemeClr val="bg1"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B4C804-6479-4674-88E1-C983101CDA3B}"/>
              </a:ext>
            </a:extLst>
          </p:cNvPr>
          <p:cNvSpPr txBox="1"/>
          <p:nvPr/>
        </p:nvSpPr>
        <p:spPr>
          <a:xfrm>
            <a:off x="3427026" y="2400723"/>
            <a:ext cx="6799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Exo 2 Light Condensed" panose="00000406000000000000" pitchFamily="2" charset="-52"/>
                <a:ea typeface="Microsoft YaHei" pitchFamily="2"/>
                <a:cs typeface="Lucida Sans" pitchFamily="2"/>
              </a:rPr>
              <a:t>Прописать проблемы, которые существуют на каждом уровне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5A8DE5-FDEC-4E33-8218-764714A641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7" y="186813"/>
            <a:ext cx="703665" cy="9209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B0ACCD-317C-4994-882B-67C45519592A}"/>
              </a:ext>
            </a:extLst>
          </p:cNvPr>
          <p:cNvSpPr txBox="1"/>
          <p:nvPr/>
        </p:nvSpPr>
        <p:spPr>
          <a:xfrm>
            <a:off x="1175612" y="186507"/>
            <a:ext cx="319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Exo 2 Light Condensed" panose="00000406000000000000" pitchFamily="2" charset="-52"/>
              </a:rPr>
              <a:t>ГОРОДСКАЯ ПОЛИКЛИНИКА № 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A42E7F-9B7A-4F39-B9CF-76A3883A647C}"/>
              </a:ext>
            </a:extLst>
          </p:cNvPr>
          <p:cNvSpPr txBox="1"/>
          <p:nvPr/>
        </p:nvSpPr>
        <p:spPr>
          <a:xfrm>
            <a:off x="8744072" y="6246665"/>
            <a:ext cx="249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-8" dirty="0">
                <a:solidFill>
                  <a:srgbClr val="177A9A"/>
                </a:solidFill>
                <a:latin typeface="Exo 2 Light Condensed" panose="00000406000000000000" pitchFamily="2" charset="-52"/>
                <a:ea typeface="Microsoft YaHei" pitchFamily="2"/>
                <a:cs typeface="Cambria" pitchFamily="2"/>
              </a:rPr>
              <a:t>РЕГИОНАЛЬНЫЕ ПРОЕКТЫ</a:t>
            </a:r>
            <a:endParaRPr lang="ru-RU" dirty="0">
              <a:solidFill>
                <a:srgbClr val="177A9A"/>
              </a:solidFill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599BE11-6869-43C7-A485-0C880B7B341C}"/>
              </a:ext>
            </a:extLst>
          </p:cNvPr>
          <p:cNvCxnSpPr/>
          <p:nvPr/>
        </p:nvCxnSpPr>
        <p:spPr>
          <a:xfrm>
            <a:off x="11316928" y="6246665"/>
            <a:ext cx="0" cy="3693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D84BB14-B628-49FE-BC4F-5CF5ACF6D580}"/>
              </a:ext>
            </a:extLst>
          </p:cNvPr>
          <p:cNvSpPr txBox="1"/>
          <p:nvPr/>
        </p:nvSpPr>
        <p:spPr>
          <a:xfrm>
            <a:off x="11392391" y="6138943"/>
            <a:ext cx="334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spc="-8" dirty="0">
                <a:solidFill>
                  <a:srgbClr val="177A9A"/>
                </a:solidFill>
                <a:latin typeface="Exo 2 Light Condensed" panose="00000406000000000000" pitchFamily="2" charset="-52"/>
                <a:ea typeface="Microsoft YaHei" pitchFamily="2"/>
                <a:cs typeface="Cambria" pitchFamily="2"/>
              </a:rPr>
              <a:t>5</a:t>
            </a:r>
            <a:endParaRPr lang="ru-RU" sz="3200" dirty="0">
              <a:solidFill>
                <a:srgbClr val="177A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04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98F0BE-A4AD-4C5F-8D07-262FE3CB38A3}"/>
              </a:ext>
            </a:extLst>
          </p:cNvPr>
          <p:cNvSpPr/>
          <p:nvPr/>
        </p:nvSpPr>
        <p:spPr>
          <a:xfrm>
            <a:off x="0" y="1705582"/>
            <a:ext cx="12192001" cy="5152417"/>
          </a:xfrm>
          <a:prstGeom prst="rect">
            <a:avLst/>
          </a:prstGeom>
          <a:solidFill>
            <a:srgbClr val="DEDFDA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50FF2-8FBB-4B30-B025-5C248E2228EB}"/>
              </a:ext>
            </a:extLst>
          </p:cNvPr>
          <p:cNvSpPr txBox="1"/>
          <p:nvPr/>
        </p:nvSpPr>
        <p:spPr>
          <a:xfrm>
            <a:off x="8434764" y="94061"/>
            <a:ext cx="3491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00" algn="just">
              <a:spcBef>
                <a:spcPts val="140"/>
              </a:spcBef>
            </a:pPr>
            <a:r>
              <a:rPr lang="ru-RU" sz="3200" kern="0" dirty="0">
                <a:solidFill>
                  <a:srgbClr val="127D9F"/>
                </a:solidFill>
                <a:latin typeface="Exo 2 Light Condensed" panose="00000406000000000000" pitchFamily="2" charset="-52"/>
              </a:rPr>
              <a:t>ПЛАН МЕРОПРИЯТИЙ</a:t>
            </a:r>
            <a:endParaRPr lang="ru-RU" sz="3200" spc="-8" dirty="0">
              <a:solidFill>
                <a:srgbClr val="127D9F"/>
              </a:solidFill>
              <a:latin typeface="Exo 2 Light Condensed" panose="00000406000000000000" pitchFamily="2" charset="-52"/>
              <a:ea typeface="Microsoft YaHei" pitchFamily="2"/>
              <a:cs typeface="Cambria" pitchFamily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1CE62-26D9-428E-93F0-0ED724E989BD}"/>
              </a:ext>
            </a:extLst>
          </p:cNvPr>
          <p:cNvSpPr txBox="1"/>
          <p:nvPr/>
        </p:nvSpPr>
        <p:spPr>
          <a:xfrm>
            <a:off x="6096000" y="1978565"/>
            <a:ext cx="3952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-8" dirty="0">
                <a:solidFill>
                  <a:schemeClr val="tx1">
                    <a:lumMod val="50000"/>
                    <a:lumOff val="50000"/>
                  </a:schemeClr>
                </a:solidFill>
                <a:latin typeface="Exo 2 Light Condensed" panose="00000406000000000000" pitchFamily="2" charset="-52"/>
                <a:cs typeface="Cambria" pitchFamily="2"/>
              </a:rPr>
              <a:t>* </a:t>
            </a:r>
            <a:r>
              <a:rPr lang="ru-RU" sz="1600" spc="-8" dirty="0">
                <a:solidFill>
                  <a:schemeClr val="tx1">
                    <a:lumMod val="50000"/>
                    <a:lumOff val="50000"/>
                  </a:schemeClr>
                </a:solidFill>
                <a:latin typeface="Exo 2 Light Condensed" panose="00000406000000000000" pitchFamily="2" charset="-52"/>
                <a:cs typeface="Cambria" pitchFamily="2"/>
              </a:rPr>
              <a:t>Четкий, хорошо читаемый скан, подписанный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Exo 2 Light Condensed" panose="00000406000000000000" pitchFamily="2" charset="-52"/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01F75FA5-6D89-4851-A304-68C8B046D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551971"/>
              </p:ext>
            </p:extLst>
          </p:nvPr>
        </p:nvGraphicFramePr>
        <p:xfrm>
          <a:off x="1672749" y="2777314"/>
          <a:ext cx="2042612" cy="1723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LibreOffice" showAsIcon="1" r:id="rId3" imgW="914400" imgH="771480" progId="LibreOffice.WriterDocument.1">
                  <p:embed/>
                </p:oleObj>
              </mc:Choice>
              <mc:Fallback>
                <p:oleObj name="LibreOffice" showAsIcon="1" r:id="rId3" imgW="914400" imgH="771480" progId="LibreOffice.WriterDocument.1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2749" y="2777314"/>
                        <a:ext cx="2042612" cy="1723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6">
            <a:extLst>
              <a:ext uri="{FF2B5EF4-FFF2-40B4-BE49-F238E27FC236}">
                <a16:creationId xmlns:a16="http://schemas.microsoft.com/office/drawing/2014/main" id="{0F7183DA-AA1E-4D83-A560-1096BB8E1142}"/>
              </a:ext>
            </a:extLst>
          </p:cNvPr>
          <p:cNvSpPr txBox="1"/>
          <p:nvPr/>
        </p:nvSpPr>
        <p:spPr>
          <a:xfrm>
            <a:off x="6096000" y="2467518"/>
            <a:ext cx="4847861" cy="619593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 anchor="t" anchorCtr="0" compatLnSpc="0">
            <a:spAutoFit/>
          </a:bodyPr>
          <a:lstStyle/>
          <a:p>
            <a:r>
              <a:rPr lang="ru-RU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18"/>
                <a:ea typeface="Microsoft YaHei" pitchFamily="2"/>
                <a:cs typeface="Lucida Sans" pitchFamily="2"/>
              </a:rPr>
              <a:t>**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Exo 2 Light Condensed" panose="00000406000000000000" pitchFamily="2" charset="-52"/>
                <a:ea typeface="Microsoft YaHei" pitchFamily="2"/>
                <a:cs typeface="Lucida Sans" pitchFamily="2"/>
              </a:rPr>
              <a:t>План мероприятий утверждается Главным врачом МО, подписывается, сканируется и вставляется в данный слайд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57C53B-D1BA-4926-8873-6D1C3EB0C42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7" y="186813"/>
            <a:ext cx="703665" cy="9209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36D2A3-6AA1-4B5C-AF3C-9F5232BC065C}"/>
              </a:ext>
            </a:extLst>
          </p:cNvPr>
          <p:cNvSpPr txBox="1"/>
          <p:nvPr/>
        </p:nvSpPr>
        <p:spPr>
          <a:xfrm>
            <a:off x="1175612" y="186507"/>
            <a:ext cx="319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Exo 2 Light Condensed" panose="00000406000000000000" pitchFamily="2" charset="-52"/>
              </a:rPr>
              <a:t>ГОРОДСКАЯ ПОЛИКЛИНИКА № 12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688E3AF-EF80-4872-ACBD-24F27F73C6C5}"/>
              </a:ext>
            </a:extLst>
          </p:cNvPr>
          <p:cNvGrpSpPr/>
          <p:nvPr/>
        </p:nvGrpSpPr>
        <p:grpSpPr>
          <a:xfrm>
            <a:off x="0" y="6138943"/>
            <a:ext cx="11726688" cy="584775"/>
            <a:chOff x="0" y="6138943"/>
            <a:chExt cx="11726688" cy="5847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60B985-4997-48E0-A038-0C09DACD4F72}"/>
                </a:ext>
              </a:extLst>
            </p:cNvPr>
            <p:cNvSpPr txBox="1"/>
            <p:nvPr/>
          </p:nvSpPr>
          <p:spPr>
            <a:xfrm>
              <a:off x="8744072" y="6246665"/>
              <a:ext cx="24973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РЕГИОНАЛЬНЫЕ ПРОЕКТЫ</a:t>
              </a:r>
              <a:endParaRPr lang="ru-RU" dirty="0">
                <a:solidFill>
                  <a:srgbClr val="177A9A"/>
                </a:solidFill>
              </a:endParaRPr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F12316AB-2DAB-4AF8-985F-FA69CFE33795}"/>
                </a:ext>
              </a:extLst>
            </p:cNvPr>
            <p:cNvCxnSpPr/>
            <p:nvPr/>
          </p:nvCxnSpPr>
          <p:spPr>
            <a:xfrm>
              <a:off x="11316928" y="6246665"/>
              <a:ext cx="0" cy="36933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D32076-25C7-4B8F-BDE4-BC20DB2A75D8}"/>
                </a:ext>
              </a:extLst>
            </p:cNvPr>
            <p:cNvSpPr txBox="1"/>
            <p:nvPr/>
          </p:nvSpPr>
          <p:spPr>
            <a:xfrm>
              <a:off x="11392391" y="6138943"/>
              <a:ext cx="3342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5</a:t>
              </a:r>
              <a:endParaRPr lang="ru-RU" sz="3200" dirty="0">
                <a:solidFill>
                  <a:srgbClr val="177A9A"/>
                </a:solidFill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5E7F4D6D-8473-43B8-AFE0-F1CECA288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706"/>
              <a:ext cx="8071120" cy="39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503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98F0BE-A4AD-4C5F-8D07-262FE3CB38A3}"/>
              </a:ext>
            </a:extLst>
          </p:cNvPr>
          <p:cNvSpPr/>
          <p:nvPr/>
        </p:nvSpPr>
        <p:spPr>
          <a:xfrm>
            <a:off x="0" y="1705582"/>
            <a:ext cx="12192001" cy="5152417"/>
          </a:xfrm>
          <a:prstGeom prst="rect">
            <a:avLst/>
          </a:prstGeom>
          <a:solidFill>
            <a:srgbClr val="DEDFDA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023E0-CCDA-48A1-A733-D54AB205C12A}"/>
              </a:ext>
            </a:extLst>
          </p:cNvPr>
          <p:cNvSpPr txBox="1"/>
          <p:nvPr/>
        </p:nvSpPr>
        <p:spPr>
          <a:xfrm>
            <a:off x="8200105" y="77595"/>
            <a:ext cx="3818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00" algn="just">
              <a:spcBef>
                <a:spcPts val="140"/>
              </a:spcBef>
            </a:pPr>
            <a:r>
              <a:rPr lang="ru-RU" sz="3200" kern="0" dirty="0">
                <a:solidFill>
                  <a:srgbClr val="127D9F"/>
                </a:solidFill>
                <a:latin typeface="Exo 2 Light Condensed" panose="00000406000000000000" pitchFamily="2" charset="-52"/>
              </a:rPr>
              <a:t>РЕЗУЛЬТАТЫ ПРОЕКТА</a:t>
            </a:r>
            <a:endParaRPr lang="ru-RU" sz="3200" spc="-8" dirty="0">
              <a:solidFill>
                <a:srgbClr val="127D9F"/>
              </a:solidFill>
              <a:latin typeface="Exo 2 Light Condensed" panose="00000406000000000000" pitchFamily="2" charset="-52"/>
              <a:ea typeface="Microsoft YaHei" pitchFamily="2"/>
              <a:cs typeface="Cambria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CADB8-B958-41F0-AF1A-F35CA15F480D}"/>
              </a:ext>
            </a:extLst>
          </p:cNvPr>
          <p:cNvSpPr txBox="1"/>
          <p:nvPr/>
        </p:nvSpPr>
        <p:spPr>
          <a:xfrm>
            <a:off x="8369709" y="681839"/>
            <a:ext cx="33331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kern="0" spc="-8" dirty="0">
                <a:solidFill>
                  <a:schemeClr val="tx1">
                    <a:lumMod val="50000"/>
                    <a:lumOff val="50000"/>
                  </a:schemeClr>
                </a:solidFill>
                <a:latin typeface="Exo 2 Light Condensed" panose="00000406000000000000" pitchFamily="2" charset="-52"/>
              </a:rPr>
              <a:t>*разработаны </a:t>
            </a:r>
            <a:r>
              <a:rPr lang="ru-RU" sz="1600" kern="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Exo 2 Light Condensed" panose="00000406000000000000" pitchFamily="2" charset="-52"/>
              </a:rPr>
              <a:t>СОК, СОП, алгоритм и т.д.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Exo 2 Light Condensed" panose="00000406000000000000" pitchFamily="2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94675E-7E3C-4798-861D-1A933CD75037}"/>
              </a:ext>
            </a:extLst>
          </p:cNvPr>
          <p:cNvSpPr/>
          <p:nvPr/>
        </p:nvSpPr>
        <p:spPr>
          <a:xfrm>
            <a:off x="217785" y="1705581"/>
            <a:ext cx="3774112" cy="5152418"/>
          </a:xfrm>
          <a:prstGeom prst="rect">
            <a:avLst/>
          </a:prstGeom>
          <a:solidFill>
            <a:schemeClr val="bg1"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CA61407-DAC9-40DB-B7F5-AFD360CCE06C}"/>
              </a:ext>
            </a:extLst>
          </p:cNvPr>
          <p:cNvSpPr/>
          <p:nvPr/>
        </p:nvSpPr>
        <p:spPr>
          <a:xfrm>
            <a:off x="4306529" y="1705582"/>
            <a:ext cx="3893576" cy="5152418"/>
          </a:xfrm>
          <a:prstGeom prst="rect">
            <a:avLst/>
          </a:prstGeom>
          <a:solidFill>
            <a:srgbClr val="177A9A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D1E6B9A-102B-49B7-A03A-0E11FB3D60E4}"/>
              </a:ext>
            </a:extLst>
          </p:cNvPr>
          <p:cNvSpPr/>
          <p:nvPr/>
        </p:nvSpPr>
        <p:spPr>
          <a:xfrm>
            <a:off x="8504904" y="1725051"/>
            <a:ext cx="3469310" cy="5152418"/>
          </a:xfrm>
          <a:prstGeom prst="rect">
            <a:avLst/>
          </a:prstGeom>
          <a:solidFill>
            <a:schemeClr val="bg1"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987D20-45F4-45F9-87BF-C55AA0D7923E}"/>
              </a:ext>
            </a:extLst>
          </p:cNvPr>
          <p:cNvSpPr txBox="1"/>
          <p:nvPr/>
        </p:nvSpPr>
        <p:spPr>
          <a:xfrm>
            <a:off x="349043" y="1764418"/>
            <a:ext cx="13961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27D9F"/>
                </a:solidFill>
              </a:rPr>
              <a:t>ВЫВОДЫ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37E3A7-2F24-4192-8AF5-74AD7907562B}"/>
              </a:ext>
            </a:extLst>
          </p:cNvPr>
          <p:cNvSpPr txBox="1"/>
          <p:nvPr/>
        </p:nvSpPr>
        <p:spPr>
          <a:xfrm>
            <a:off x="1717205" y="2223364"/>
            <a:ext cx="2153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spc="-8" dirty="0">
                <a:solidFill>
                  <a:schemeClr val="bg2">
                    <a:lumMod val="50000"/>
                  </a:schemeClr>
                </a:solidFill>
                <a:latin typeface="Exo 2 Light Condensed" panose="00000406000000000000" pitchFamily="2" charset="-52"/>
              </a:rPr>
              <a:t>* что удалось достичь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919992-2AF4-4683-9273-892032619B2B}"/>
              </a:ext>
            </a:extLst>
          </p:cNvPr>
          <p:cNvSpPr txBox="1"/>
          <p:nvPr/>
        </p:nvSpPr>
        <p:spPr>
          <a:xfrm>
            <a:off x="5491317" y="2234769"/>
            <a:ext cx="2600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spc="-8" dirty="0">
                <a:solidFill>
                  <a:schemeClr val="bg1"/>
                </a:solidFill>
                <a:latin typeface="Exo 2 Light Condensed" panose="00000406000000000000" pitchFamily="2" charset="-52"/>
              </a:rPr>
              <a:t>* что берете в новый проект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BC2CD1-D307-42F9-8F00-5C24BDBE8CA8}"/>
              </a:ext>
            </a:extLst>
          </p:cNvPr>
          <p:cNvSpPr txBox="1"/>
          <p:nvPr/>
        </p:nvSpPr>
        <p:spPr>
          <a:xfrm>
            <a:off x="8578645" y="1829364"/>
            <a:ext cx="29152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27D9F"/>
                </a:solidFill>
              </a:rPr>
              <a:t>ПЕРСПЕКТИВЫ ПРОЕКТА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7A0B704-50CC-47BB-B4BC-03131646BF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7" y="186813"/>
            <a:ext cx="703665" cy="9209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2D43835-AFB4-477A-956F-3B0FC69F4EA3}"/>
              </a:ext>
            </a:extLst>
          </p:cNvPr>
          <p:cNvSpPr txBox="1"/>
          <p:nvPr/>
        </p:nvSpPr>
        <p:spPr>
          <a:xfrm>
            <a:off x="1175612" y="186507"/>
            <a:ext cx="319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Exo 2 Light Condensed" panose="00000406000000000000" pitchFamily="2" charset="-52"/>
              </a:rPr>
              <a:t>ГОРОДСКАЯ ПОЛИКЛИНИКА № 12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C8A1FE2-8EF6-490E-8DFE-86A555208AA6}"/>
              </a:ext>
            </a:extLst>
          </p:cNvPr>
          <p:cNvGrpSpPr/>
          <p:nvPr/>
        </p:nvGrpSpPr>
        <p:grpSpPr>
          <a:xfrm>
            <a:off x="0" y="6138943"/>
            <a:ext cx="11726688" cy="584775"/>
            <a:chOff x="0" y="6138943"/>
            <a:chExt cx="11726688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30E87E-022E-4946-9EDE-7852326D7755}"/>
                </a:ext>
              </a:extLst>
            </p:cNvPr>
            <p:cNvSpPr txBox="1"/>
            <p:nvPr/>
          </p:nvSpPr>
          <p:spPr>
            <a:xfrm>
              <a:off x="8744072" y="6246665"/>
              <a:ext cx="24973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РЕГИОНАЛЬНЫЕ ПРОЕКТЫ</a:t>
              </a:r>
              <a:endParaRPr lang="ru-RU" dirty="0">
                <a:solidFill>
                  <a:srgbClr val="177A9A"/>
                </a:solidFill>
              </a:endParaRPr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A1A9445B-E340-4B92-9D3D-2FA6A1EE5A22}"/>
                </a:ext>
              </a:extLst>
            </p:cNvPr>
            <p:cNvCxnSpPr/>
            <p:nvPr/>
          </p:nvCxnSpPr>
          <p:spPr>
            <a:xfrm>
              <a:off x="11316928" y="6246665"/>
              <a:ext cx="0" cy="36933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B1B5B3-B7AB-4964-A5CF-DBCB62CE8BE0}"/>
                </a:ext>
              </a:extLst>
            </p:cNvPr>
            <p:cNvSpPr txBox="1"/>
            <p:nvPr/>
          </p:nvSpPr>
          <p:spPr>
            <a:xfrm>
              <a:off x="11392391" y="6138943"/>
              <a:ext cx="3342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5</a:t>
              </a:r>
              <a:endParaRPr lang="ru-RU" sz="3200" dirty="0">
                <a:solidFill>
                  <a:srgbClr val="177A9A"/>
                </a:solidFill>
              </a:endParaRP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64509DEA-7B69-4777-BDC1-BF7B2BCDC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706"/>
              <a:ext cx="8071120" cy="39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487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98F0BE-A4AD-4C5F-8D07-262FE3CB38A3}"/>
              </a:ext>
            </a:extLst>
          </p:cNvPr>
          <p:cNvSpPr/>
          <p:nvPr/>
        </p:nvSpPr>
        <p:spPr>
          <a:xfrm>
            <a:off x="0" y="1705582"/>
            <a:ext cx="12192001" cy="5152417"/>
          </a:xfrm>
          <a:prstGeom prst="rect">
            <a:avLst/>
          </a:prstGeom>
          <a:solidFill>
            <a:srgbClr val="DEDFDA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23EB75-849A-4D9A-9409-FA1E7D2034CB}"/>
              </a:ext>
            </a:extLst>
          </p:cNvPr>
          <p:cNvSpPr txBox="1"/>
          <p:nvPr/>
        </p:nvSpPr>
        <p:spPr>
          <a:xfrm>
            <a:off x="5075993" y="125067"/>
            <a:ext cx="70236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00" algn="just">
              <a:spcBef>
                <a:spcPts val="140"/>
              </a:spcBef>
            </a:pPr>
            <a:r>
              <a:rPr lang="ru-RU" sz="3200" kern="0" dirty="0">
                <a:solidFill>
                  <a:srgbClr val="127D9F"/>
                </a:solidFill>
                <a:latin typeface="Exo 2 Light Condensed" panose="00000406000000000000" pitchFamily="2" charset="-52"/>
              </a:rPr>
              <a:t>МОНИТОРИНГ УСТОЙЧИВОСТИ УЛУЧШЕНИЙ</a:t>
            </a:r>
            <a:endParaRPr lang="ru-RU" sz="3200" spc="-8" dirty="0">
              <a:solidFill>
                <a:srgbClr val="127D9F"/>
              </a:solidFill>
              <a:latin typeface="Exo 2 Light Condensed" panose="00000406000000000000" pitchFamily="2" charset="-52"/>
              <a:ea typeface="Microsoft YaHei" pitchFamily="2"/>
              <a:cs typeface="Cambria" pitchFamily="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2FF2FC-100C-46C8-9011-7088ECF248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7" y="186813"/>
            <a:ext cx="703665" cy="9209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D6A7A9-E517-4958-9A57-AB7DECCD5E22}"/>
              </a:ext>
            </a:extLst>
          </p:cNvPr>
          <p:cNvSpPr txBox="1"/>
          <p:nvPr/>
        </p:nvSpPr>
        <p:spPr>
          <a:xfrm>
            <a:off x="1175612" y="186507"/>
            <a:ext cx="319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Exo 2 Light Condensed" panose="00000406000000000000" pitchFamily="2" charset="-52"/>
              </a:rPr>
              <a:t>ГОРОДСКАЯ ПОЛИКЛИНИКА № 12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EA4F935-400E-47D9-81AE-970848CDFA10}"/>
              </a:ext>
            </a:extLst>
          </p:cNvPr>
          <p:cNvGrpSpPr/>
          <p:nvPr/>
        </p:nvGrpSpPr>
        <p:grpSpPr>
          <a:xfrm>
            <a:off x="0" y="6138943"/>
            <a:ext cx="11726688" cy="584775"/>
            <a:chOff x="0" y="6138943"/>
            <a:chExt cx="11726688" cy="5847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CF9963-64C9-4C75-B118-C62A1A933BB4}"/>
                </a:ext>
              </a:extLst>
            </p:cNvPr>
            <p:cNvSpPr txBox="1"/>
            <p:nvPr/>
          </p:nvSpPr>
          <p:spPr>
            <a:xfrm>
              <a:off x="8744072" y="6246665"/>
              <a:ext cx="24973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РЕГИОНАЛЬНЫЕ ПРОЕКТЫ</a:t>
              </a:r>
              <a:endParaRPr lang="ru-RU" dirty="0">
                <a:solidFill>
                  <a:srgbClr val="177A9A"/>
                </a:solidFill>
              </a:endParaRPr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9986FB36-B07F-40B0-BD0F-E8BF6E1E77F4}"/>
                </a:ext>
              </a:extLst>
            </p:cNvPr>
            <p:cNvCxnSpPr/>
            <p:nvPr/>
          </p:nvCxnSpPr>
          <p:spPr>
            <a:xfrm>
              <a:off x="11316928" y="6246665"/>
              <a:ext cx="0" cy="36933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D00FE4-0671-47DA-ADC0-C15EFBB38353}"/>
                </a:ext>
              </a:extLst>
            </p:cNvPr>
            <p:cNvSpPr txBox="1"/>
            <p:nvPr/>
          </p:nvSpPr>
          <p:spPr>
            <a:xfrm>
              <a:off x="11392391" y="6138943"/>
              <a:ext cx="3342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5</a:t>
              </a:r>
              <a:endParaRPr lang="ru-RU" sz="3200" dirty="0">
                <a:solidFill>
                  <a:srgbClr val="177A9A"/>
                </a:solidFill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D1F6B6C-9126-4087-A536-9B6260085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706"/>
              <a:ext cx="8071120" cy="39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364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887D99-C379-4D4B-B841-819B959A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7" y="186813"/>
            <a:ext cx="703665" cy="9209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BAC159-E2A4-4982-A051-064170B08939}"/>
              </a:ext>
            </a:extLst>
          </p:cNvPr>
          <p:cNvSpPr txBox="1"/>
          <p:nvPr/>
        </p:nvSpPr>
        <p:spPr>
          <a:xfrm>
            <a:off x="1175612" y="186507"/>
            <a:ext cx="319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Exo 2 Light Condensed" panose="00000406000000000000" pitchFamily="2" charset="-52"/>
              </a:rPr>
              <a:t>ГОРОДСКАЯ ПОЛИКЛИНИКА № 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D950D-ABF2-4B6E-9CB2-1F889738E8B2}"/>
              </a:ext>
            </a:extLst>
          </p:cNvPr>
          <p:cNvSpPr txBox="1"/>
          <p:nvPr/>
        </p:nvSpPr>
        <p:spPr>
          <a:xfrm>
            <a:off x="7577231" y="611335"/>
            <a:ext cx="4359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00" algn="just">
              <a:spcBef>
                <a:spcPts val="140"/>
              </a:spcBef>
            </a:pPr>
            <a:r>
              <a:rPr lang="ru-RU" sz="1800" spc="-8" dirty="0">
                <a:solidFill>
                  <a:schemeClr val="bg2">
                    <a:lumMod val="50000"/>
                  </a:schemeClr>
                </a:solidFill>
                <a:latin typeface="Exo 2 Light Condensed" panose="00000406000000000000" pitchFamily="2" charset="-52"/>
                <a:ea typeface="Microsoft YaHei" pitchFamily="2"/>
                <a:cs typeface="Cambria" pitchFamily="2"/>
              </a:rPr>
              <a:t>(четкий, хорошо читаемый скан, подписанный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7C74AA-EAB4-457F-B9EC-CDC3D2A4096F}"/>
              </a:ext>
            </a:extLst>
          </p:cNvPr>
          <p:cNvSpPr txBox="1"/>
          <p:nvPr/>
        </p:nvSpPr>
        <p:spPr>
          <a:xfrm>
            <a:off x="8656646" y="62530"/>
            <a:ext cx="32797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00" algn="just">
              <a:spcBef>
                <a:spcPts val="140"/>
              </a:spcBef>
            </a:pPr>
            <a:r>
              <a:rPr lang="ru-RU" sz="3200" spc="-8" dirty="0">
                <a:solidFill>
                  <a:srgbClr val="177A9A"/>
                </a:solidFill>
                <a:latin typeface="Exo 2 Light Condensed" panose="00000406000000000000" pitchFamily="2" charset="-52"/>
                <a:ea typeface="Microsoft YaHei" pitchFamily="2"/>
                <a:cs typeface="Cambria" pitchFamily="2"/>
              </a:rPr>
              <a:t>ПАСПОРТ</a:t>
            </a:r>
            <a:r>
              <a:rPr lang="ru-RU" sz="3200" spc="-95" dirty="0">
                <a:solidFill>
                  <a:srgbClr val="177A9A"/>
                </a:solidFill>
                <a:latin typeface="Exo 2 Light Condensed" panose="00000406000000000000" pitchFamily="2" charset="-52"/>
                <a:ea typeface="Microsoft YaHei" pitchFamily="2"/>
                <a:cs typeface="Cambria" pitchFamily="2"/>
              </a:rPr>
              <a:t> </a:t>
            </a:r>
            <a:r>
              <a:rPr lang="ru-RU" sz="3200" spc="-8" dirty="0">
                <a:solidFill>
                  <a:srgbClr val="177A9A"/>
                </a:solidFill>
                <a:latin typeface="Exo 2 Light Condensed" panose="00000406000000000000" pitchFamily="2" charset="-52"/>
                <a:ea typeface="Microsoft YaHei" pitchFamily="2"/>
                <a:cs typeface="Cambria" pitchFamily="2"/>
              </a:rPr>
              <a:t>ПРОЕКТА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8B202E8-3F3D-4113-8C32-3248028A8FA8}"/>
              </a:ext>
            </a:extLst>
          </p:cNvPr>
          <p:cNvGrpSpPr/>
          <p:nvPr/>
        </p:nvGrpSpPr>
        <p:grpSpPr>
          <a:xfrm>
            <a:off x="0" y="6138943"/>
            <a:ext cx="11726688" cy="584775"/>
            <a:chOff x="0" y="6138943"/>
            <a:chExt cx="11726688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CF234F-FB62-4B1E-8462-74F2C61FCDB1}"/>
                </a:ext>
              </a:extLst>
            </p:cNvPr>
            <p:cNvSpPr txBox="1"/>
            <p:nvPr/>
          </p:nvSpPr>
          <p:spPr>
            <a:xfrm>
              <a:off x="8744072" y="6246665"/>
              <a:ext cx="24973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РЕГИОНАЛЬНЫЕ ПРОЕКТЫ</a:t>
              </a:r>
              <a:endParaRPr lang="ru-RU" dirty="0">
                <a:solidFill>
                  <a:srgbClr val="177A9A"/>
                </a:solidFill>
              </a:endParaRPr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01B6B38B-64EE-4098-A599-FD8EF5F1A980}"/>
                </a:ext>
              </a:extLst>
            </p:cNvPr>
            <p:cNvCxnSpPr/>
            <p:nvPr/>
          </p:nvCxnSpPr>
          <p:spPr>
            <a:xfrm>
              <a:off x="11316928" y="6246665"/>
              <a:ext cx="0" cy="36933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94E400-C4CA-40D9-8D2C-1DF4A2CDE258}"/>
                </a:ext>
              </a:extLst>
            </p:cNvPr>
            <p:cNvSpPr txBox="1"/>
            <p:nvPr/>
          </p:nvSpPr>
          <p:spPr>
            <a:xfrm>
              <a:off x="11392391" y="6138943"/>
              <a:ext cx="3342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2</a:t>
              </a:r>
              <a:endParaRPr lang="ru-RU" sz="3200" dirty="0">
                <a:solidFill>
                  <a:srgbClr val="177A9A"/>
                </a:solidFill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F4A01506-64C2-4233-9386-53C32CCF8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706"/>
              <a:ext cx="8071120" cy="39624"/>
            </a:xfrm>
            <a:prstGeom prst="rect">
              <a:avLst/>
            </a:prstGeom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594AEE9-1AE8-44EC-84F8-A0D56188A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87" y="1432605"/>
            <a:ext cx="2804166" cy="377648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95387B9-01D5-4F51-B0A4-BE0CC3D7EA59}"/>
              </a:ext>
            </a:extLst>
          </p:cNvPr>
          <p:cNvSpPr txBox="1"/>
          <p:nvPr/>
        </p:nvSpPr>
        <p:spPr>
          <a:xfrm>
            <a:off x="2341032" y="1648915"/>
            <a:ext cx="865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-8" dirty="0">
                <a:solidFill>
                  <a:srgbClr val="177A9A"/>
                </a:solidFill>
                <a:latin typeface="Exo 2 Light Condensed" panose="00000406000000000000" pitchFamily="2" charset="-52"/>
                <a:ea typeface="Microsoft YaHei" pitchFamily="2"/>
              </a:rPr>
              <a:t>ШАГ 1</a:t>
            </a:r>
            <a:endParaRPr lang="ru-RU" sz="24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3C5A450-BD71-48F3-861D-20F8F483D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93" y="1425311"/>
            <a:ext cx="2804166" cy="377648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82E8DFA-485E-48E4-BA57-E417A0B7033B}"/>
              </a:ext>
            </a:extLst>
          </p:cNvPr>
          <p:cNvSpPr txBox="1"/>
          <p:nvPr/>
        </p:nvSpPr>
        <p:spPr>
          <a:xfrm>
            <a:off x="5482438" y="1641621"/>
            <a:ext cx="1026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-8" dirty="0">
                <a:solidFill>
                  <a:srgbClr val="177A9A"/>
                </a:solidFill>
                <a:latin typeface="Exo 2 Light Condensed" panose="00000406000000000000" pitchFamily="2" charset="-52"/>
                <a:ea typeface="Microsoft YaHei" pitchFamily="2"/>
              </a:rPr>
              <a:t>ШАГ 2</a:t>
            </a:r>
            <a:endParaRPr lang="ru-RU" sz="24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53F7DF6-12DF-4A5A-84F1-368A37101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31" y="1437682"/>
            <a:ext cx="2804166" cy="377648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C4F8C5C-413A-4A22-97DE-514D3E51B3BC}"/>
              </a:ext>
            </a:extLst>
          </p:cNvPr>
          <p:cNvSpPr txBox="1"/>
          <p:nvPr/>
        </p:nvSpPr>
        <p:spPr>
          <a:xfrm>
            <a:off x="8546376" y="1653992"/>
            <a:ext cx="951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-8" dirty="0">
                <a:solidFill>
                  <a:srgbClr val="177A9A"/>
                </a:solidFill>
                <a:latin typeface="Exo 2 Light Condensed" panose="00000406000000000000" pitchFamily="2" charset="-52"/>
                <a:ea typeface="Microsoft YaHei" pitchFamily="2"/>
              </a:rPr>
              <a:t>ШАГ 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8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98F0BE-A4AD-4C5F-8D07-262FE3CB38A3}"/>
              </a:ext>
            </a:extLst>
          </p:cNvPr>
          <p:cNvSpPr/>
          <p:nvPr/>
        </p:nvSpPr>
        <p:spPr>
          <a:xfrm>
            <a:off x="0" y="1705582"/>
            <a:ext cx="12192001" cy="5152417"/>
          </a:xfrm>
          <a:prstGeom prst="rect">
            <a:avLst/>
          </a:prstGeom>
          <a:solidFill>
            <a:srgbClr val="177A9A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D950D-ABF2-4B6E-9CB2-1F889738E8B2}"/>
              </a:ext>
            </a:extLst>
          </p:cNvPr>
          <p:cNvSpPr txBox="1"/>
          <p:nvPr/>
        </p:nvSpPr>
        <p:spPr>
          <a:xfrm>
            <a:off x="4768644" y="125067"/>
            <a:ext cx="73053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00" algn="just">
              <a:spcBef>
                <a:spcPts val="140"/>
              </a:spcBef>
            </a:pPr>
            <a:r>
              <a:rPr lang="ru-RU" sz="3200" kern="0" dirty="0">
                <a:solidFill>
                  <a:srgbClr val="177A9A"/>
                </a:solidFill>
                <a:latin typeface="Exo 2 Light Condensed" panose="00000406000000000000" pitchFamily="2" charset="-52"/>
              </a:rPr>
              <a:t>ПРИКАЗ О СОЗДАНИИ РАБОЧЕЙ ГРУППЫ В МО</a:t>
            </a:r>
            <a:endParaRPr lang="ru-RU" sz="3200" spc="-8" dirty="0">
              <a:solidFill>
                <a:srgbClr val="177A9A"/>
              </a:solidFill>
              <a:latin typeface="Exo 2 Light Condensed" panose="00000406000000000000" pitchFamily="2" charset="-52"/>
              <a:ea typeface="Microsoft YaHei" pitchFamily="2"/>
              <a:cs typeface="Cambria" pitchFamily="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9B1E69-8FCC-4490-8CD1-AA0A3136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7" y="186813"/>
            <a:ext cx="703665" cy="920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2D8480-6640-4C10-A20E-59ECA0F016F9}"/>
              </a:ext>
            </a:extLst>
          </p:cNvPr>
          <p:cNvSpPr txBox="1"/>
          <p:nvPr/>
        </p:nvSpPr>
        <p:spPr>
          <a:xfrm>
            <a:off x="1175612" y="186507"/>
            <a:ext cx="319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Exo 2 Light Condensed" panose="00000406000000000000" pitchFamily="2" charset="-52"/>
              </a:rPr>
              <a:t>ГОРОДСКАЯ ПОЛИКЛИНИКА № 12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B48283E-E538-467D-9FCF-FD0911392248}"/>
              </a:ext>
            </a:extLst>
          </p:cNvPr>
          <p:cNvGrpSpPr/>
          <p:nvPr/>
        </p:nvGrpSpPr>
        <p:grpSpPr>
          <a:xfrm>
            <a:off x="0" y="6138943"/>
            <a:ext cx="11726688" cy="584775"/>
            <a:chOff x="0" y="6138943"/>
            <a:chExt cx="11726688" cy="5847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588EB9-B79B-4CA2-9E35-DC99FFB69C70}"/>
                </a:ext>
              </a:extLst>
            </p:cNvPr>
            <p:cNvSpPr txBox="1"/>
            <p:nvPr/>
          </p:nvSpPr>
          <p:spPr>
            <a:xfrm>
              <a:off x="8744072" y="6246665"/>
              <a:ext cx="24973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spc="-8" dirty="0">
                  <a:solidFill>
                    <a:schemeClr val="bg1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РЕГИОНАЛЬНЫЕ ПРОЕКТЫ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BD14A331-A4DD-429C-86DA-0813CEC9C664}"/>
                </a:ext>
              </a:extLst>
            </p:cNvPr>
            <p:cNvCxnSpPr/>
            <p:nvPr/>
          </p:nvCxnSpPr>
          <p:spPr>
            <a:xfrm>
              <a:off x="11316928" y="6246665"/>
              <a:ext cx="0" cy="36933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DF6F04-E45A-42F6-BE4A-2B562090E1AB}"/>
                </a:ext>
              </a:extLst>
            </p:cNvPr>
            <p:cNvSpPr txBox="1"/>
            <p:nvPr/>
          </p:nvSpPr>
          <p:spPr>
            <a:xfrm>
              <a:off x="11392391" y="6138943"/>
              <a:ext cx="3342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spc="-8" dirty="0">
                  <a:solidFill>
                    <a:schemeClr val="bg1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3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38ED30B-9FCE-4FD3-B82B-0277F1E65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706"/>
              <a:ext cx="8071120" cy="3962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60FD9E1-E806-4F12-9E29-2B7BE3DA6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87" y="1432605"/>
            <a:ext cx="2804166" cy="377648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360B1F-9CB5-43A3-B629-E55FE2BC2AA9}"/>
              </a:ext>
            </a:extLst>
          </p:cNvPr>
          <p:cNvSpPr txBox="1"/>
          <p:nvPr/>
        </p:nvSpPr>
        <p:spPr>
          <a:xfrm>
            <a:off x="2341032" y="1648915"/>
            <a:ext cx="865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-8" dirty="0">
                <a:solidFill>
                  <a:srgbClr val="C00000"/>
                </a:solidFill>
                <a:latin typeface="Exo 2 Light Condensed" panose="00000406000000000000" pitchFamily="2" charset="-52"/>
                <a:ea typeface="Microsoft YaHei" pitchFamily="2"/>
              </a:rPr>
              <a:t>ШАГ 1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C0D7606-5653-4076-9549-F6314A079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93" y="1425311"/>
            <a:ext cx="2804166" cy="377648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24C112E-4B07-4F76-8EF6-8AAA5ACD850C}"/>
              </a:ext>
            </a:extLst>
          </p:cNvPr>
          <p:cNvSpPr txBox="1"/>
          <p:nvPr/>
        </p:nvSpPr>
        <p:spPr>
          <a:xfrm>
            <a:off x="5482438" y="1641621"/>
            <a:ext cx="1026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-8" dirty="0">
                <a:solidFill>
                  <a:srgbClr val="C00000"/>
                </a:solidFill>
                <a:latin typeface="Exo 2 Light Condensed" panose="00000406000000000000" pitchFamily="2" charset="-52"/>
                <a:ea typeface="Microsoft YaHei" pitchFamily="2"/>
              </a:rPr>
              <a:t>ШАГ 2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320347E-B02E-4945-8E35-7796866B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31" y="1437682"/>
            <a:ext cx="2804166" cy="377648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9C7A1FE-6CBC-43B0-BA89-8E0A321ACBA2}"/>
              </a:ext>
            </a:extLst>
          </p:cNvPr>
          <p:cNvSpPr txBox="1"/>
          <p:nvPr/>
        </p:nvSpPr>
        <p:spPr>
          <a:xfrm>
            <a:off x="8546376" y="1653992"/>
            <a:ext cx="951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-8" dirty="0">
                <a:solidFill>
                  <a:srgbClr val="C00000"/>
                </a:solidFill>
                <a:latin typeface="Exo 2 Light Condensed" panose="00000406000000000000" pitchFamily="2" charset="-52"/>
                <a:ea typeface="Microsoft YaHei" pitchFamily="2"/>
              </a:rPr>
              <a:t>ШАГ 3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5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98F0BE-A4AD-4C5F-8D07-262FE3CB38A3}"/>
              </a:ext>
            </a:extLst>
          </p:cNvPr>
          <p:cNvSpPr/>
          <p:nvPr/>
        </p:nvSpPr>
        <p:spPr>
          <a:xfrm>
            <a:off x="1" y="1229329"/>
            <a:ext cx="6096000" cy="5162378"/>
          </a:xfrm>
          <a:prstGeom prst="rect">
            <a:avLst/>
          </a:prstGeom>
          <a:solidFill>
            <a:srgbClr val="DEDFDA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D950D-ABF2-4B6E-9CB2-1F889738E8B2}"/>
              </a:ext>
            </a:extLst>
          </p:cNvPr>
          <p:cNvSpPr txBox="1"/>
          <p:nvPr/>
        </p:nvSpPr>
        <p:spPr>
          <a:xfrm>
            <a:off x="8609618" y="2067314"/>
            <a:ext cx="1576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00">
              <a:spcBef>
                <a:spcPts val="140"/>
              </a:spcBef>
            </a:pPr>
            <a:r>
              <a:rPr lang="ru-RU" sz="1800" kern="0" dirty="0">
                <a:solidFill>
                  <a:srgbClr val="464652"/>
                </a:solidFill>
                <a:latin typeface="Exo 2 Light Condensed" panose="00000406000000000000" pitchFamily="2" charset="-52"/>
              </a:rPr>
              <a:t>Фото      … штук</a:t>
            </a:r>
            <a:endParaRPr lang="ru-RU" sz="1800" spc="-8" dirty="0">
              <a:solidFill>
                <a:schemeClr val="bg2">
                  <a:lumMod val="50000"/>
                </a:schemeClr>
              </a:solidFill>
              <a:latin typeface="Exo 2 Light Condensed" panose="00000406000000000000" pitchFamily="2" charset="-52"/>
              <a:ea typeface="Microsoft YaHei" pitchFamily="2"/>
              <a:cs typeface="Cambria" pitchFamily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F635F8-0E28-4586-94F7-B4EA81F3341E}"/>
              </a:ext>
            </a:extLst>
          </p:cNvPr>
          <p:cNvSpPr txBox="1"/>
          <p:nvPr/>
        </p:nvSpPr>
        <p:spPr>
          <a:xfrm>
            <a:off x="1848465" y="2067314"/>
            <a:ext cx="2366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solidFill>
                  <a:srgbClr val="464652"/>
                </a:solidFill>
                <a:latin typeface="Exo 2 Light Condensed" panose="00000406000000000000" pitchFamily="2" charset="-52"/>
              </a:rPr>
              <a:t>Перечислить участников </a:t>
            </a:r>
            <a:endParaRPr lang="ru-RU" dirty="0">
              <a:latin typeface="Exo 2 Light Condensed" panose="00000406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1EEBC2-10B6-4661-A76C-8992CF31C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61" y="2798378"/>
            <a:ext cx="3868835" cy="29043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102A2B-764F-40FF-A6BC-E07C40386D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7" y="186813"/>
            <a:ext cx="703665" cy="9209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9F066B-EC9A-4B9E-A931-8F5BF8979193}"/>
              </a:ext>
            </a:extLst>
          </p:cNvPr>
          <p:cNvSpPr txBox="1"/>
          <p:nvPr/>
        </p:nvSpPr>
        <p:spPr>
          <a:xfrm>
            <a:off x="1175612" y="186507"/>
            <a:ext cx="319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Exo 2 Light Condensed" panose="00000406000000000000" pitchFamily="2" charset="-52"/>
              </a:rPr>
              <a:t>ГОРОДСКАЯ ПОЛИКЛИНИКА № 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37E9FB-A70F-482F-B03A-BFD83AA229FC}"/>
              </a:ext>
            </a:extLst>
          </p:cNvPr>
          <p:cNvSpPr txBox="1"/>
          <p:nvPr/>
        </p:nvSpPr>
        <p:spPr>
          <a:xfrm>
            <a:off x="7671860" y="166297"/>
            <a:ext cx="45031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kern="0" spc="-15" dirty="0">
                <a:solidFill>
                  <a:srgbClr val="177A9A"/>
                </a:solidFill>
                <a:latin typeface="Exo 2 Light Condensed" panose="00000406000000000000" pitchFamily="2" charset="-52"/>
              </a:rPr>
              <a:t>РАБОЧАЯ</a:t>
            </a:r>
            <a:r>
              <a:rPr lang="ru-RU" sz="3200" kern="0" spc="-72" dirty="0">
                <a:solidFill>
                  <a:srgbClr val="177A9A"/>
                </a:solidFill>
                <a:latin typeface="Exo 2 Light Condensed" panose="00000406000000000000" pitchFamily="2" charset="-52"/>
              </a:rPr>
              <a:t> </a:t>
            </a:r>
            <a:r>
              <a:rPr lang="ru-RU" sz="3200" kern="0" spc="-15" dirty="0">
                <a:solidFill>
                  <a:srgbClr val="177A9A"/>
                </a:solidFill>
                <a:latin typeface="Exo 2 Light Condensed" panose="00000406000000000000" pitchFamily="2" charset="-52"/>
              </a:rPr>
              <a:t>ГРУППА</a:t>
            </a:r>
            <a:r>
              <a:rPr lang="ru-RU" sz="3200" kern="0" spc="-72" dirty="0">
                <a:solidFill>
                  <a:srgbClr val="177A9A"/>
                </a:solidFill>
                <a:latin typeface="Exo 2 Light Condensed" panose="00000406000000000000" pitchFamily="2" charset="-52"/>
              </a:rPr>
              <a:t> </a:t>
            </a:r>
            <a:r>
              <a:rPr lang="ru-RU" sz="3200" kern="0" dirty="0">
                <a:solidFill>
                  <a:srgbClr val="177A9A"/>
                </a:solidFill>
                <a:latin typeface="Exo 2 Light Condensed" panose="00000406000000000000" pitchFamily="2" charset="-52"/>
              </a:rPr>
              <a:t>ПРОЕКТА </a:t>
            </a:r>
            <a:endParaRPr lang="ru-RU" sz="3200" dirty="0">
              <a:solidFill>
                <a:srgbClr val="177A9A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03A5245-9D0B-4BEA-A14A-E349CCB80163}"/>
              </a:ext>
            </a:extLst>
          </p:cNvPr>
          <p:cNvGrpSpPr/>
          <p:nvPr/>
        </p:nvGrpSpPr>
        <p:grpSpPr>
          <a:xfrm>
            <a:off x="0" y="6138943"/>
            <a:ext cx="11726688" cy="584775"/>
            <a:chOff x="0" y="6138943"/>
            <a:chExt cx="11726688" cy="5847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98AD58-5C74-4532-99D8-57B6E463434A}"/>
                </a:ext>
              </a:extLst>
            </p:cNvPr>
            <p:cNvSpPr txBox="1"/>
            <p:nvPr/>
          </p:nvSpPr>
          <p:spPr>
            <a:xfrm>
              <a:off x="8744072" y="6246665"/>
              <a:ext cx="24973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РЕГИОНАЛЬНЫЕ ПРОЕКТЫ</a:t>
              </a:r>
              <a:endParaRPr lang="ru-RU" dirty="0">
                <a:solidFill>
                  <a:srgbClr val="177A9A"/>
                </a:solidFill>
              </a:endParaRPr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0AA62E23-9BCC-447D-B354-0C5B6CB461C9}"/>
                </a:ext>
              </a:extLst>
            </p:cNvPr>
            <p:cNvCxnSpPr/>
            <p:nvPr/>
          </p:nvCxnSpPr>
          <p:spPr>
            <a:xfrm>
              <a:off x="11316928" y="6246665"/>
              <a:ext cx="0" cy="36933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7087B6-6738-4BC0-A7D7-A9E63986C51F}"/>
                </a:ext>
              </a:extLst>
            </p:cNvPr>
            <p:cNvSpPr txBox="1"/>
            <p:nvPr/>
          </p:nvSpPr>
          <p:spPr>
            <a:xfrm>
              <a:off x="11392391" y="6138943"/>
              <a:ext cx="3342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4</a:t>
              </a:r>
              <a:endParaRPr lang="ru-RU" sz="3200" dirty="0">
                <a:solidFill>
                  <a:srgbClr val="177A9A"/>
                </a:solidFill>
              </a:endParaRP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A5DFEE4-9AF1-4878-B851-C6A127CE0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706"/>
              <a:ext cx="8071120" cy="39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340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98F0BE-A4AD-4C5F-8D07-262FE3CB38A3}"/>
              </a:ext>
            </a:extLst>
          </p:cNvPr>
          <p:cNvSpPr/>
          <p:nvPr/>
        </p:nvSpPr>
        <p:spPr>
          <a:xfrm>
            <a:off x="0" y="1705582"/>
            <a:ext cx="12192001" cy="5152417"/>
          </a:xfrm>
          <a:prstGeom prst="rect">
            <a:avLst/>
          </a:prstGeom>
          <a:solidFill>
            <a:srgbClr val="BFDDDF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9CD555-632F-4FF3-8142-387600476F58}"/>
              </a:ext>
            </a:extLst>
          </p:cNvPr>
          <p:cNvSpPr txBox="1"/>
          <p:nvPr/>
        </p:nvSpPr>
        <p:spPr>
          <a:xfrm>
            <a:off x="8127348" y="1867211"/>
            <a:ext cx="1822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00" algn="just">
              <a:spcBef>
                <a:spcPts val="140"/>
              </a:spcBef>
            </a:pPr>
            <a:r>
              <a:rPr lang="ru-RU" sz="1800" spc="-8" dirty="0">
                <a:solidFill>
                  <a:schemeClr val="bg2">
                    <a:lumMod val="50000"/>
                  </a:schemeClr>
                </a:solidFill>
                <a:latin typeface="Exo 2 Light Condensed" panose="00000406000000000000" pitchFamily="2" charset="-52"/>
                <a:ea typeface="Microsoft YaHei" pitchFamily="2"/>
                <a:cs typeface="Cambria" pitchFamily="2"/>
              </a:rPr>
              <a:t>Этапы реализации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D59F103-3509-463C-8A86-4C3A5F5D7E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7" y="186813"/>
            <a:ext cx="703665" cy="9209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874538-E857-4165-907F-69CC1E56BD09}"/>
              </a:ext>
            </a:extLst>
          </p:cNvPr>
          <p:cNvSpPr txBox="1"/>
          <p:nvPr/>
        </p:nvSpPr>
        <p:spPr>
          <a:xfrm>
            <a:off x="1175612" y="186507"/>
            <a:ext cx="319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Exo 2 Light Condensed" panose="00000406000000000000" pitchFamily="2" charset="-52"/>
              </a:rPr>
              <a:t>ГОРОДСКАЯ ПОЛИКЛИНИКА № 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900B38-0107-4C53-A9BD-42F044BDEB46}"/>
              </a:ext>
            </a:extLst>
          </p:cNvPr>
          <p:cNvSpPr txBox="1"/>
          <p:nvPr/>
        </p:nvSpPr>
        <p:spPr>
          <a:xfrm>
            <a:off x="840683" y="1868212"/>
            <a:ext cx="1655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00" algn="just">
              <a:spcBef>
                <a:spcPts val="140"/>
              </a:spcBef>
            </a:pPr>
            <a:r>
              <a:rPr lang="ru-RU" sz="1800" spc="-8" dirty="0">
                <a:solidFill>
                  <a:schemeClr val="bg2">
                    <a:lumMod val="50000"/>
                  </a:schemeClr>
                </a:solidFill>
                <a:latin typeface="Exo 2 Light Condensed" panose="00000406000000000000" pitchFamily="2" charset="-52"/>
                <a:ea typeface="Microsoft YaHei" pitchFamily="2"/>
                <a:cs typeface="Cambria" pitchFamily="2"/>
              </a:rPr>
              <a:t>Начало проекта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27351F-4515-420E-95E8-D504843A4CE1}"/>
              </a:ext>
            </a:extLst>
          </p:cNvPr>
          <p:cNvSpPr txBox="1"/>
          <p:nvPr/>
        </p:nvSpPr>
        <p:spPr>
          <a:xfrm>
            <a:off x="794506" y="3791426"/>
            <a:ext cx="1822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00" algn="just">
              <a:spcBef>
                <a:spcPts val="140"/>
              </a:spcBef>
            </a:pPr>
            <a:r>
              <a:rPr lang="ru-RU" sz="1800" spc="-8" dirty="0">
                <a:solidFill>
                  <a:schemeClr val="bg2">
                    <a:lumMod val="50000"/>
                  </a:schemeClr>
                </a:solidFill>
                <a:latin typeface="Exo 2 Light Condensed" panose="00000406000000000000" pitchFamily="2" charset="-52"/>
                <a:ea typeface="Microsoft YaHei" pitchFamily="2"/>
                <a:cs typeface="Cambria" pitchFamily="2"/>
              </a:rPr>
              <a:t>Сроки реализации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8A841DC-9E6A-4C39-BAF6-E5DB4B2FC7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24" y="2297385"/>
            <a:ext cx="1385125" cy="8962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72C8504-8232-4C78-9418-3E1C6E3694EC}"/>
              </a:ext>
            </a:extLst>
          </p:cNvPr>
          <p:cNvSpPr txBox="1"/>
          <p:nvPr/>
        </p:nvSpPr>
        <p:spPr>
          <a:xfrm>
            <a:off x="1070682" y="2679890"/>
            <a:ext cx="12778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77A9A"/>
                </a:solidFill>
                <a:latin typeface="Franklin Gothic Medium Cond" panose="020B0606030402020204" pitchFamily="34" charset="0"/>
              </a:rPr>
              <a:t>2.09.2024</a:t>
            </a:r>
            <a:endParaRPr lang="ru-RU" sz="2000" dirty="0">
              <a:solidFill>
                <a:srgbClr val="177A9A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4689324-10CC-44CC-9315-E8D3810E1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7" y="4114270"/>
            <a:ext cx="1994029" cy="8962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294378B-EA42-4F14-AC95-BEF3E73A9C40}"/>
              </a:ext>
            </a:extLst>
          </p:cNvPr>
          <p:cNvSpPr txBox="1"/>
          <p:nvPr/>
        </p:nvSpPr>
        <p:spPr>
          <a:xfrm>
            <a:off x="963424" y="4534614"/>
            <a:ext cx="19940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77A9A"/>
                </a:solidFill>
                <a:latin typeface="Franklin Gothic Medium Cond" panose="020B0606030402020204" pitchFamily="34" charset="0"/>
              </a:rPr>
              <a:t>2.09-30.12.2024</a:t>
            </a:r>
            <a:endParaRPr lang="ru-RU" sz="2000" dirty="0">
              <a:solidFill>
                <a:srgbClr val="177A9A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6F80CF-4440-4BD9-9D02-B76DF631ABA3}"/>
              </a:ext>
            </a:extLst>
          </p:cNvPr>
          <p:cNvSpPr txBox="1"/>
          <p:nvPr/>
        </p:nvSpPr>
        <p:spPr>
          <a:xfrm>
            <a:off x="7886818" y="125067"/>
            <a:ext cx="41268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kern="0" spc="-15" dirty="0">
                <a:solidFill>
                  <a:srgbClr val="177A9A"/>
                </a:solidFill>
                <a:latin typeface="Exo 2 Light Condensed" panose="00000406000000000000" pitchFamily="2" charset="-52"/>
              </a:rPr>
              <a:t>ХРОНОМЕТРАЖ </a:t>
            </a:r>
            <a:r>
              <a:rPr lang="ru-RU" sz="3200" kern="0" dirty="0">
                <a:solidFill>
                  <a:srgbClr val="177A9A"/>
                </a:solidFill>
                <a:latin typeface="Exo 2 Light Condensed" panose="00000406000000000000" pitchFamily="2" charset="-52"/>
              </a:rPr>
              <a:t>ПРОЕКТА </a:t>
            </a:r>
            <a:endParaRPr lang="ru-RU" sz="3200" dirty="0">
              <a:solidFill>
                <a:srgbClr val="177A9A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169ED39-B0CA-4F3B-B3B6-DFAC633B5A45}"/>
              </a:ext>
            </a:extLst>
          </p:cNvPr>
          <p:cNvGrpSpPr/>
          <p:nvPr/>
        </p:nvGrpSpPr>
        <p:grpSpPr>
          <a:xfrm>
            <a:off x="0" y="6138943"/>
            <a:ext cx="11726688" cy="584775"/>
            <a:chOff x="0" y="6138943"/>
            <a:chExt cx="11726688" cy="5847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937784-00C9-423C-B228-FD779B8A7E21}"/>
                </a:ext>
              </a:extLst>
            </p:cNvPr>
            <p:cNvSpPr txBox="1"/>
            <p:nvPr/>
          </p:nvSpPr>
          <p:spPr>
            <a:xfrm>
              <a:off x="8744072" y="6246665"/>
              <a:ext cx="24973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РЕГИОНАЛЬНЫЕ ПРОЕКТЫ</a:t>
              </a:r>
              <a:endParaRPr lang="ru-RU" dirty="0">
                <a:solidFill>
                  <a:srgbClr val="177A9A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3EA3A593-6922-432B-91B1-85424D80CD32}"/>
                </a:ext>
              </a:extLst>
            </p:cNvPr>
            <p:cNvCxnSpPr/>
            <p:nvPr/>
          </p:nvCxnSpPr>
          <p:spPr>
            <a:xfrm>
              <a:off x="11316928" y="6246665"/>
              <a:ext cx="0" cy="36933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B01EA95-EAF6-4F4C-9637-C3D7BED3B156}"/>
                </a:ext>
              </a:extLst>
            </p:cNvPr>
            <p:cNvSpPr txBox="1"/>
            <p:nvPr/>
          </p:nvSpPr>
          <p:spPr>
            <a:xfrm>
              <a:off x="11392391" y="6138943"/>
              <a:ext cx="3342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5</a:t>
              </a:r>
              <a:endParaRPr lang="ru-RU" sz="3200" dirty="0">
                <a:solidFill>
                  <a:srgbClr val="177A9A"/>
                </a:solidFill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9D26EB1-1FC7-445B-9822-D19E577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706"/>
              <a:ext cx="8071120" cy="39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131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98F0BE-A4AD-4C5F-8D07-262FE3CB38A3}"/>
              </a:ext>
            </a:extLst>
          </p:cNvPr>
          <p:cNvSpPr/>
          <p:nvPr/>
        </p:nvSpPr>
        <p:spPr>
          <a:xfrm>
            <a:off x="0" y="1705582"/>
            <a:ext cx="12192001" cy="5152417"/>
          </a:xfrm>
          <a:prstGeom prst="rect">
            <a:avLst/>
          </a:prstGeom>
          <a:solidFill>
            <a:srgbClr val="DEDFDA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D950D-ABF2-4B6E-9CB2-1F889738E8B2}"/>
              </a:ext>
            </a:extLst>
          </p:cNvPr>
          <p:cNvSpPr txBox="1"/>
          <p:nvPr/>
        </p:nvSpPr>
        <p:spPr>
          <a:xfrm>
            <a:off x="9262076" y="134546"/>
            <a:ext cx="28547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00" algn="just">
              <a:spcBef>
                <a:spcPts val="140"/>
              </a:spcBef>
            </a:pPr>
            <a:r>
              <a:rPr lang="ru-RU" sz="3200" kern="0" dirty="0">
                <a:solidFill>
                  <a:srgbClr val="127D9F"/>
                </a:solidFill>
                <a:latin typeface="Exo 2 Light Condensed" panose="00000406000000000000" pitchFamily="2" charset="-52"/>
              </a:rPr>
              <a:t>СТЕНД ПРОЕКТА</a:t>
            </a:r>
            <a:endParaRPr lang="ru-RU" sz="3200" spc="-8" dirty="0">
              <a:solidFill>
                <a:srgbClr val="127D9F"/>
              </a:solidFill>
              <a:latin typeface="Exo 2 Light Condensed" panose="00000406000000000000" pitchFamily="2" charset="-52"/>
              <a:ea typeface="Microsoft YaHei" pitchFamily="2"/>
              <a:cs typeface="Cambria" pitchFamily="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E95351-844B-4B4C-BFC0-02D29463E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094" y="1086957"/>
            <a:ext cx="3514725" cy="23420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761AFD-E8A2-4193-AA08-9F41FA2D35A5}"/>
              </a:ext>
            </a:extLst>
          </p:cNvPr>
          <p:cNvSpPr txBox="1"/>
          <p:nvPr/>
        </p:nvSpPr>
        <p:spPr>
          <a:xfrm>
            <a:off x="639097" y="188336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solidFill>
                  <a:schemeClr val="bg2">
                    <a:lumMod val="50000"/>
                  </a:schemeClr>
                </a:solidFill>
                <a:latin typeface="Exo 2 Light Condensed" panose="00000406000000000000" pitchFamily="2" charset="-52"/>
              </a:rPr>
              <a:t>показать проектную комнату, наработки, диаграммы, анкеты, предложения по улучшениям и т.д.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Exo 2 Light Condensed" panose="00000406000000000000" pitchFamily="2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23A3493-3DF9-4F85-9616-B22AA23FE8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45" y="2796488"/>
            <a:ext cx="3195103" cy="30516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8C10FCA-B0B2-414B-AEFB-292E53983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71" y="2085264"/>
            <a:ext cx="3514725" cy="35776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8436B5A-2C91-4164-B1C1-4EE00BC9BBA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7" y="186813"/>
            <a:ext cx="703665" cy="9209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377B78-6EFC-4BF0-8AF2-BA069F600DED}"/>
              </a:ext>
            </a:extLst>
          </p:cNvPr>
          <p:cNvSpPr txBox="1"/>
          <p:nvPr/>
        </p:nvSpPr>
        <p:spPr>
          <a:xfrm>
            <a:off x="1175612" y="186507"/>
            <a:ext cx="319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Exo 2 Light Condensed" panose="00000406000000000000" pitchFamily="2" charset="-52"/>
              </a:rPr>
              <a:t>ГОРОДСКАЯ ПОЛИКЛИНИКА № 12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B62C48B-3983-444B-A47F-52539A18B9B6}"/>
              </a:ext>
            </a:extLst>
          </p:cNvPr>
          <p:cNvGrpSpPr/>
          <p:nvPr/>
        </p:nvGrpSpPr>
        <p:grpSpPr>
          <a:xfrm>
            <a:off x="0" y="6138943"/>
            <a:ext cx="11726688" cy="584775"/>
            <a:chOff x="0" y="6138943"/>
            <a:chExt cx="11726688" cy="5847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67D8DC-082F-4484-877F-79D8865A55A6}"/>
                </a:ext>
              </a:extLst>
            </p:cNvPr>
            <p:cNvSpPr txBox="1"/>
            <p:nvPr/>
          </p:nvSpPr>
          <p:spPr>
            <a:xfrm>
              <a:off x="8744072" y="6246665"/>
              <a:ext cx="24973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РЕГИОНАЛЬНЫЕ ПРОЕКТЫ</a:t>
              </a:r>
              <a:endParaRPr lang="ru-RU" dirty="0">
                <a:solidFill>
                  <a:srgbClr val="177A9A"/>
                </a:solidFill>
              </a:endParaRP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A724D96C-C4A0-44F6-B8F4-4A5B25010530}"/>
                </a:ext>
              </a:extLst>
            </p:cNvPr>
            <p:cNvCxnSpPr/>
            <p:nvPr/>
          </p:nvCxnSpPr>
          <p:spPr>
            <a:xfrm>
              <a:off x="11316928" y="6246665"/>
              <a:ext cx="0" cy="36933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3DB07D-1695-4C30-907D-C6B30414F9EE}"/>
                </a:ext>
              </a:extLst>
            </p:cNvPr>
            <p:cNvSpPr txBox="1"/>
            <p:nvPr/>
          </p:nvSpPr>
          <p:spPr>
            <a:xfrm>
              <a:off x="11392391" y="6138943"/>
              <a:ext cx="3342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5</a:t>
              </a:r>
              <a:endParaRPr lang="ru-RU" sz="3200" dirty="0">
                <a:solidFill>
                  <a:srgbClr val="177A9A"/>
                </a:solidFill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963BA1C-C452-4426-BEDB-5320F2769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706"/>
              <a:ext cx="8071120" cy="39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947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98F0BE-A4AD-4C5F-8D07-262FE3CB38A3}"/>
              </a:ext>
            </a:extLst>
          </p:cNvPr>
          <p:cNvSpPr/>
          <p:nvPr/>
        </p:nvSpPr>
        <p:spPr>
          <a:xfrm>
            <a:off x="0" y="1705582"/>
            <a:ext cx="12192001" cy="5152417"/>
          </a:xfrm>
          <a:prstGeom prst="rect">
            <a:avLst/>
          </a:prstGeom>
          <a:solidFill>
            <a:srgbClr val="DEDFDA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F635F8-0E28-4586-94F7-B4EA81F3341E}"/>
              </a:ext>
            </a:extLst>
          </p:cNvPr>
          <p:cNvSpPr txBox="1"/>
          <p:nvPr/>
        </p:nvSpPr>
        <p:spPr>
          <a:xfrm>
            <a:off x="7447318" y="125067"/>
            <a:ext cx="46168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kern="0" spc="-15" dirty="0">
                <a:solidFill>
                  <a:srgbClr val="177A9A"/>
                </a:solidFill>
                <a:latin typeface="Exo 2 Light Condensed" panose="00000406000000000000" pitchFamily="2" charset="-52"/>
              </a:rPr>
              <a:t>ДОРОЖНАЯ КАРТА ПРОЕКТА</a:t>
            </a:r>
            <a:endParaRPr lang="ru-RU" sz="3200" dirty="0">
              <a:solidFill>
                <a:srgbClr val="177A9A"/>
              </a:solidFill>
              <a:latin typeface="Exo 2 Light Condensed" panose="00000406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FB9DBB-4308-41E8-ABDB-DA53BB66B3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7" y="186813"/>
            <a:ext cx="703665" cy="920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14BD1-F454-43C0-B3E6-506CD1394A2B}"/>
              </a:ext>
            </a:extLst>
          </p:cNvPr>
          <p:cNvSpPr txBox="1"/>
          <p:nvPr/>
        </p:nvSpPr>
        <p:spPr>
          <a:xfrm>
            <a:off x="1175612" y="186507"/>
            <a:ext cx="319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Exo 2 Light Condensed" panose="00000406000000000000" pitchFamily="2" charset="-52"/>
              </a:rPr>
              <a:t>ГОРОДСКАЯ ПОЛИКЛИНИКА № 12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309C987-BB66-4653-8217-557C55B1E125}"/>
              </a:ext>
            </a:extLst>
          </p:cNvPr>
          <p:cNvGrpSpPr/>
          <p:nvPr/>
        </p:nvGrpSpPr>
        <p:grpSpPr>
          <a:xfrm>
            <a:off x="0" y="6138943"/>
            <a:ext cx="11726688" cy="584775"/>
            <a:chOff x="0" y="6138943"/>
            <a:chExt cx="11726688" cy="5847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00CA77-CCAB-4E4E-9AB8-45B56E49A7D4}"/>
                </a:ext>
              </a:extLst>
            </p:cNvPr>
            <p:cNvSpPr txBox="1"/>
            <p:nvPr/>
          </p:nvSpPr>
          <p:spPr>
            <a:xfrm>
              <a:off x="8744072" y="6246665"/>
              <a:ext cx="24973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РЕГИОНАЛЬНЫЕ ПРОЕКТЫ</a:t>
              </a:r>
              <a:endParaRPr lang="ru-RU" dirty="0">
                <a:solidFill>
                  <a:srgbClr val="177A9A"/>
                </a:solidFill>
              </a:endParaRPr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39B40790-3D8F-4CF2-95EF-24CB0E0D70E0}"/>
                </a:ext>
              </a:extLst>
            </p:cNvPr>
            <p:cNvCxnSpPr/>
            <p:nvPr/>
          </p:nvCxnSpPr>
          <p:spPr>
            <a:xfrm>
              <a:off x="11316928" y="6246665"/>
              <a:ext cx="0" cy="36933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C532B5-6025-44E5-ADFF-6DE690CE4255}"/>
                </a:ext>
              </a:extLst>
            </p:cNvPr>
            <p:cNvSpPr txBox="1"/>
            <p:nvPr/>
          </p:nvSpPr>
          <p:spPr>
            <a:xfrm>
              <a:off x="11392391" y="6138943"/>
              <a:ext cx="3342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5</a:t>
              </a:r>
              <a:endParaRPr lang="ru-RU" sz="3200" dirty="0">
                <a:solidFill>
                  <a:srgbClr val="177A9A"/>
                </a:solidFill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97F8FA7-5BD6-413C-87F5-80EB5FB7E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706"/>
              <a:ext cx="8071120" cy="39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11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98F0BE-A4AD-4C5F-8D07-262FE3CB38A3}"/>
              </a:ext>
            </a:extLst>
          </p:cNvPr>
          <p:cNvSpPr/>
          <p:nvPr/>
        </p:nvSpPr>
        <p:spPr>
          <a:xfrm>
            <a:off x="0" y="1705582"/>
            <a:ext cx="12192001" cy="5152417"/>
          </a:xfrm>
          <a:prstGeom prst="rect">
            <a:avLst/>
          </a:prstGeom>
          <a:solidFill>
            <a:schemeClr val="tx2">
              <a:lumMod val="20000"/>
              <a:lumOff val="80000"/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D950D-ABF2-4B6E-9CB2-1F889738E8B2}"/>
              </a:ext>
            </a:extLst>
          </p:cNvPr>
          <p:cNvSpPr txBox="1"/>
          <p:nvPr/>
        </p:nvSpPr>
        <p:spPr>
          <a:xfrm>
            <a:off x="5671570" y="125067"/>
            <a:ext cx="31411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00" algn="just">
              <a:spcBef>
                <a:spcPts val="140"/>
              </a:spcBef>
            </a:pPr>
            <a:r>
              <a:rPr lang="ru-RU" sz="3200" spc="-8" dirty="0">
                <a:solidFill>
                  <a:srgbClr val="177A9A"/>
                </a:solidFill>
                <a:latin typeface="Exo 2 Light Condensed" panose="00000406000000000000" pitchFamily="2" charset="-52"/>
                <a:ea typeface="Microsoft YaHei" pitchFamily="2"/>
                <a:cs typeface="Cambria" pitchFamily="2"/>
              </a:rPr>
              <a:t>КАРТА ПРОЦЕССА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9CD555-632F-4FF3-8142-387600476F58}"/>
              </a:ext>
            </a:extLst>
          </p:cNvPr>
          <p:cNvSpPr txBox="1"/>
          <p:nvPr/>
        </p:nvSpPr>
        <p:spPr>
          <a:xfrm>
            <a:off x="8307304" y="622936"/>
            <a:ext cx="36093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00" algn="just">
              <a:spcBef>
                <a:spcPts val="140"/>
              </a:spcBef>
            </a:pPr>
            <a:r>
              <a:rPr lang="ru-RU" sz="3200" spc="-8" dirty="0">
                <a:solidFill>
                  <a:srgbClr val="177A9A"/>
                </a:solidFill>
                <a:latin typeface="Exo 2 Light Condensed" panose="00000406000000000000" pitchFamily="2" charset="-52"/>
                <a:ea typeface="Microsoft YaHei" pitchFamily="2"/>
                <a:cs typeface="Cambria" pitchFamily="2"/>
              </a:rPr>
              <a:t>ТЕКУЩЕЕ СОСТОЯНИЕ</a:t>
            </a: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197C062C-67B0-464E-98F8-5B549E0CE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855047"/>
              </p:ext>
            </p:extLst>
          </p:nvPr>
        </p:nvGraphicFramePr>
        <p:xfrm>
          <a:off x="5137443" y="2490244"/>
          <a:ext cx="1917114" cy="161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LibreOffice" showAsIcon="1" r:id="rId3" imgW="914400" imgH="771480" progId="LibreOffice.CalcDocument.1">
                  <p:embed/>
                </p:oleObj>
              </mc:Choice>
              <mc:Fallback>
                <p:oleObj name="LibreOffice" showAsIcon="1" r:id="rId3" imgW="914400" imgH="771480" progId="LibreOffice.CalcDocument.1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7443" y="2490244"/>
                        <a:ext cx="1917114" cy="1617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A395A5-24F0-4231-B959-BD60BAC846B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7" y="186813"/>
            <a:ext cx="703665" cy="9209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B1D1EB-35F9-46BF-B9BB-45C8AE6FCF78}"/>
              </a:ext>
            </a:extLst>
          </p:cNvPr>
          <p:cNvSpPr txBox="1"/>
          <p:nvPr/>
        </p:nvSpPr>
        <p:spPr>
          <a:xfrm>
            <a:off x="1175612" y="186507"/>
            <a:ext cx="319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Exo 2 Light Condensed" panose="00000406000000000000" pitchFamily="2" charset="-52"/>
              </a:rPr>
              <a:t>ГОРОДСКАЯ ПОЛИКЛИНИКА № 12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667402D-7165-4C73-8381-A326D74A2164}"/>
              </a:ext>
            </a:extLst>
          </p:cNvPr>
          <p:cNvGrpSpPr/>
          <p:nvPr/>
        </p:nvGrpSpPr>
        <p:grpSpPr>
          <a:xfrm>
            <a:off x="0" y="6138943"/>
            <a:ext cx="11726688" cy="584775"/>
            <a:chOff x="0" y="6138943"/>
            <a:chExt cx="11726688" cy="5847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B3A8EE-CF87-4B23-8D84-B032D96D022F}"/>
                </a:ext>
              </a:extLst>
            </p:cNvPr>
            <p:cNvSpPr txBox="1"/>
            <p:nvPr/>
          </p:nvSpPr>
          <p:spPr>
            <a:xfrm>
              <a:off x="8744072" y="6246665"/>
              <a:ext cx="24973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РЕГИОНАЛЬНЫЕ ПРОЕКТЫ</a:t>
              </a:r>
              <a:endParaRPr lang="ru-RU" dirty="0">
                <a:solidFill>
                  <a:srgbClr val="177A9A"/>
                </a:solidFill>
              </a:endParaRP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1AD92321-43B2-4B2C-8039-B64D188B0132}"/>
                </a:ext>
              </a:extLst>
            </p:cNvPr>
            <p:cNvCxnSpPr/>
            <p:nvPr/>
          </p:nvCxnSpPr>
          <p:spPr>
            <a:xfrm>
              <a:off x="11316928" y="6246665"/>
              <a:ext cx="0" cy="36933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45BAD0-3073-47DA-9442-6DCA3FED99E3}"/>
                </a:ext>
              </a:extLst>
            </p:cNvPr>
            <p:cNvSpPr txBox="1"/>
            <p:nvPr/>
          </p:nvSpPr>
          <p:spPr>
            <a:xfrm>
              <a:off x="11392391" y="6138943"/>
              <a:ext cx="3342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5</a:t>
              </a:r>
              <a:endParaRPr lang="ru-RU" sz="3200" dirty="0">
                <a:solidFill>
                  <a:srgbClr val="177A9A"/>
                </a:solidFill>
              </a:endParaRP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0453059-D4B7-411B-912B-5B7BE6E3E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706"/>
              <a:ext cx="8071120" cy="39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581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98F0BE-A4AD-4C5F-8D07-262FE3CB38A3}"/>
              </a:ext>
            </a:extLst>
          </p:cNvPr>
          <p:cNvSpPr/>
          <p:nvPr/>
        </p:nvSpPr>
        <p:spPr>
          <a:xfrm>
            <a:off x="0" y="1705582"/>
            <a:ext cx="12192001" cy="5152417"/>
          </a:xfrm>
          <a:prstGeom prst="rect">
            <a:avLst/>
          </a:prstGeom>
          <a:solidFill>
            <a:srgbClr val="BFDDDF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3AE41-D0A0-43C0-9A79-9E37BD399B88}"/>
              </a:ext>
            </a:extLst>
          </p:cNvPr>
          <p:cNvSpPr txBox="1"/>
          <p:nvPr/>
        </p:nvSpPr>
        <p:spPr>
          <a:xfrm>
            <a:off x="6185183" y="78785"/>
            <a:ext cx="3268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00" algn="just">
              <a:spcBef>
                <a:spcPts val="140"/>
              </a:spcBef>
            </a:pPr>
            <a:r>
              <a:rPr lang="ru-RU" sz="3200" spc="-8" dirty="0">
                <a:solidFill>
                  <a:srgbClr val="177A9A"/>
                </a:solidFill>
                <a:latin typeface="Exo 2 Light Condensed" panose="00000406000000000000" pitchFamily="2" charset="-52"/>
                <a:ea typeface="Microsoft YaHei" pitchFamily="2"/>
                <a:cs typeface="Cambria" pitchFamily="2"/>
              </a:rPr>
              <a:t>КАРТА ПРОЦЕССА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E4AC77-0D74-4F81-89D1-D262A84F4652}"/>
              </a:ext>
            </a:extLst>
          </p:cNvPr>
          <p:cNvSpPr txBox="1"/>
          <p:nvPr/>
        </p:nvSpPr>
        <p:spPr>
          <a:xfrm>
            <a:off x="8481309" y="545935"/>
            <a:ext cx="35730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00" algn="just">
              <a:spcBef>
                <a:spcPts val="140"/>
              </a:spcBef>
            </a:pPr>
            <a:r>
              <a:rPr lang="ru-RU" sz="3200" spc="-8" dirty="0">
                <a:solidFill>
                  <a:srgbClr val="177A9A"/>
                </a:solidFill>
                <a:latin typeface="Exo 2 Light Condensed" panose="00000406000000000000" pitchFamily="2" charset="-52"/>
                <a:ea typeface="Microsoft YaHei" pitchFamily="2"/>
                <a:cs typeface="Cambria" pitchFamily="2"/>
              </a:rPr>
              <a:t>ЦЕЛЕВОЕ СОСТОЯНИЕ</a:t>
            </a:r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4F30BBF2-196D-471A-A59E-9754FABD7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676883"/>
              </p:ext>
            </p:extLst>
          </p:nvPr>
        </p:nvGraphicFramePr>
        <p:xfrm>
          <a:off x="5215830" y="2611109"/>
          <a:ext cx="1938705" cy="1635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LibreOffice" showAsIcon="1" r:id="rId3" imgW="914400" imgH="771480" progId="LibreOffice.CalcDocument.1">
                  <p:embed/>
                </p:oleObj>
              </mc:Choice>
              <mc:Fallback>
                <p:oleObj name="LibreOffice" showAsIcon="1" r:id="rId3" imgW="914400" imgH="771480" progId="LibreOffice.CalcDocument.1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5830" y="2611109"/>
                        <a:ext cx="1938705" cy="1635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D2C545-73BC-4DB8-B076-74D0EDECA50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7" y="186813"/>
            <a:ext cx="703665" cy="9209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E126D0-BD04-4AD3-A178-FCBED8A92D2D}"/>
              </a:ext>
            </a:extLst>
          </p:cNvPr>
          <p:cNvSpPr txBox="1"/>
          <p:nvPr/>
        </p:nvSpPr>
        <p:spPr>
          <a:xfrm>
            <a:off x="1175612" y="186507"/>
            <a:ext cx="319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Exo 2 Light Condensed" panose="00000406000000000000" pitchFamily="2" charset="-52"/>
              </a:rPr>
              <a:t>ГОРОДСКАЯ ПОЛИКЛИНИКА № 12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B4C31EC-D9D2-4672-A119-2E8448733D6B}"/>
              </a:ext>
            </a:extLst>
          </p:cNvPr>
          <p:cNvGrpSpPr/>
          <p:nvPr/>
        </p:nvGrpSpPr>
        <p:grpSpPr>
          <a:xfrm>
            <a:off x="0" y="6138943"/>
            <a:ext cx="11726688" cy="584775"/>
            <a:chOff x="0" y="6138943"/>
            <a:chExt cx="11726688" cy="5847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32243B-CE13-47CC-82E5-8BB7DC6D2525}"/>
                </a:ext>
              </a:extLst>
            </p:cNvPr>
            <p:cNvSpPr txBox="1"/>
            <p:nvPr/>
          </p:nvSpPr>
          <p:spPr>
            <a:xfrm>
              <a:off x="8744072" y="6246665"/>
              <a:ext cx="24973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РЕГИОНАЛЬНЫЕ ПРОЕКТЫ</a:t>
              </a:r>
              <a:endParaRPr lang="ru-RU" dirty="0">
                <a:solidFill>
                  <a:srgbClr val="177A9A"/>
                </a:solidFill>
              </a:endParaRPr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26E16111-C957-4319-A4FA-4D2A15C7F849}"/>
                </a:ext>
              </a:extLst>
            </p:cNvPr>
            <p:cNvCxnSpPr/>
            <p:nvPr/>
          </p:nvCxnSpPr>
          <p:spPr>
            <a:xfrm>
              <a:off x="11316928" y="6246665"/>
              <a:ext cx="0" cy="36933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06BB83-2B38-4EB6-899A-DCA60D6A09F7}"/>
                </a:ext>
              </a:extLst>
            </p:cNvPr>
            <p:cNvSpPr txBox="1"/>
            <p:nvPr/>
          </p:nvSpPr>
          <p:spPr>
            <a:xfrm>
              <a:off x="11392391" y="6138943"/>
              <a:ext cx="3342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spc="-8" dirty="0">
                  <a:solidFill>
                    <a:srgbClr val="177A9A"/>
                  </a:solidFill>
                  <a:latin typeface="Exo 2 Light Condensed" panose="00000406000000000000" pitchFamily="2" charset="-52"/>
                  <a:ea typeface="Microsoft YaHei" pitchFamily="2"/>
                  <a:cs typeface="Cambria" pitchFamily="2"/>
                </a:rPr>
                <a:t>5</a:t>
              </a:r>
              <a:endParaRPr lang="ru-RU" sz="3200" dirty="0">
                <a:solidFill>
                  <a:srgbClr val="177A9A"/>
                </a:solidFill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439E6BD-C83B-485D-9590-6D902E567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706"/>
              <a:ext cx="8071120" cy="39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1786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8981</TotalTime>
  <Words>295</Words>
  <Application>Microsoft Office PowerPoint</Application>
  <PresentationFormat>Широкоэкранный</PresentationFormat>
  <Paragraphs>87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Franklin Gothic Medium Cond</vt:lpstr>
      <vt:lpstr>Arial</vt:lpstr>
      <vt:lpstr>Exo 2 Light Condensed</vt:lpstr>
      <vt:lpstr>Calibri Light</vt:lpstr>
      <vt:lpstr>Calibri</vt:lpstr>
      <vt:lpstr>Тема Office</vt:lpstr>
      <vt:lpstr>LibreOffice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 строкова</dc:creator>
  <cp:lastModifiedBy>света строкова</cp:lastModifiedBy>
  <cp:revision>62</cp:revision>
  <dcterms:created xsi:type="dcterms:W3CDTF">2024-08-31T06:02:27Z</dcterms:created>
  <dcterms:modified xsi:type="dcterms:W3CDTF">2024-09-24T06:37:12Z</dcterms:modified>
</cp:coreProperties>
</file>