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292841-AADD-4E83-BFA0-B1974C6380B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D7B575-6F50-4238-8AAD-B587480D0605}">
      <dgm:prSet phldrT="[Текст]"/>
      <dgm:spPr/>
      <dgm:t>
        <a:bodyPr/>
        <a:lstStyle/>
        <a:p>
          <a:r>
            <a:rPr lang="ru-RU" b="1" dirty="0" smtClean="0"/>
            <a:t>Термины и сокращения:</a:t>
          </a:r>
          <a:endParaRPr lang="ru-RU" dirty="0"/>
        </a:p>
      </dgm:t>
    </dgm:pt>
    <dgm:pt modelId="{26FB8E4E-DC6D-4B84-B3D7-61E2B6B63DAD}" type="parTrans" cxnId="{9D6F2D0B-5DB4-46AA-808A-EE3DDFC0CC49}">
      <dgm:prSet/>
      <dgm:spPr/>
      <dgm:t>
        <a:bodyPr/>
        <a:lstStyle/>
        <a:p>
          <a:endParaRPr lang="ru-RU"/>
        </a:p>
      </dgm:t>
    </dgm:pt>
    <dgm:pt modelId="{8DAE1ABC-A1C0-465A-AC37-8108FAA5F036}" type="sibTrans" cxnId="{9D6F2D0B-5DB4-46AA-808A-EE3DDFC0CC49}">
      <dgm:prSet/>
      <dgm:spPr/>
      <dgm:t>
        <a:bodyPr/>
        <a:lstStyle/>
        <a:p>
          <a:endParaRPr lang="ru-RU"/>
        </a:p>
      </dgm:t>
    </dgm:pt>
    <dgm:pt modelId="{6A5FCDE7-C7BC-48E7-8989-1393C8AB7257}">
      <dgm:prSet phldrT="[Текст]" custT="1"/>
      <dgm:spPr/>
      <dgm:t>
        <a:bodyPr/>
        <a:lstStyle/>
        <a:p>
          <a:r>
            <a:rPr lang="ru-RU" sz="1200" b="1" dirty="0" smtClean="0"/>
            <a:t>Служба по внутреннему контролю (далее - Комиссия (Служба), и (или) уполномоченное лицо </a:t>
          </a:r>
          <a:r>
            <a:rPr lang="ru-RU" sz="1200" dirty="0" smtClean="0"/>
            <a:t>по качеству и безопасности медицинской деятельности (далее - Уполномоченное лицо) - работники медицинской организации, определенные решением руководителя, осуществляющие организацию и проведение внутреннего контроля, в зависимости от вида медицинской организации.</a:t>
          </a:r>
          <a:endParaRPr lang="ru-RU" sz="1200" dirty="0"/>
        </a:p>
      </dgm:t>
    </dgm:pt>
    <dgm:pt modelId="{5183BAF4-97FB-43B1-BF78-5285E4981F00}" type="parTrans" cxnId="{233E4D92-E35F-4DFE-9252-B3CDA1D4F268}">
      <dgm:prSet/>
      <dgm:spPr/>
      <dgm:t>
        <a:bodyPr/>
        <a:lstStyle/>
        <a:p>
          <a:endParaRPr lang="ru-RU"/>
        </a:p>
      </dgm:t>
    </dgm:pt>
    <dgm:pt modelId="{92B9EC35-2EEF-47D3-8EC6-131836AFD474}" type="sibTrans" cxnId="{233E4D92-E35F-4DFE-9252-B3CDA1D4F268}">
      <dgm:prSet/>
      <dgm:spPr/>
      <dgm:t>
        <a:bodyPr/>
        <a:lstStyle/>
        <a:p>
          <a:endParaRPr lang="ru-RU"/>
        </a:p>
      </dgm:t>
    </dgm:pt>
    <dgm:pt modelId="{44635B38-2F11-4164-B4FB-6E09312B3347}">
      <dgm:prSet custT="1"/>
      <dgm:spPr/>
      <dgm:t>
        <a:bodyPr/>
        <a:lstStyle/>
        <a:p>
          <a:r>
            <a:rPr lang="ru-RU" sz="1200" b="1" i="1" dirty="0" smtClean="0"/>
            <a:t>Уполномоченными по качеству 1</a:t>
          </a:r>
          <a:r>
            <a:rPr lang="ru-RU" sz="1200" b="1" dirty="0" smtClean="0"/>
            <a:t> </a:t>
          </a:r>
          <a:r>
            <a:rPr lang="ru-RU" sz="1200" b="1" i="1" dirty="0" smtClean="0"/>
            <a:t>уровня</a:t>
          </a:r>
          <a:r>
            <a:rPr lang="ru-RU" sz="1200" b="1" dirty="0" smtClean="0"/>
            <a:t> </a:t>
          </a:r>
          <a:r>
            <a:rPr lang="ru-RU" sz="1200" dirty="0" smtClean="0"/>
            <a:t>являются непосредственными руководителями сотрудников, находящимися в его подчинении в соответствии с исполняемыми обязанностями, такие как, старшая медицинская сестра, заведующий отделением, заведующий сектором и др.) (далее – УПК 1).</a:t>
          </a:r>
          <a:endParaRPr lang="ru-RU" sz="1200" dirty="0"/>
        </a:p>
      </dgm:t>
    </dgm:pt>
    <dgm:pt modelId="{6085D76E-CA34-4264-8711-6C15AFE1B21A}" type="parTrans" cxnId="{7CEFAF5D-2526-428A-8E14-5CA91169A87B}">
      <dgm:prSet/>
      <dgm:spPr/>
      <dgm:t>
        <a:bodyPr/>
        <a:lstStyle/>
        <a:p>
          <a:endParaRPr lang="ru-RU"/>
        </a:p>
      </dgm:t>
    </dgm:pt>
    <dgm:pt modelId="{739BB002-17D8-4AC3-8088-23A369F262ED}" type="sibTrans" cxnId="{7CEFAF5D-2526-428A-8E14-5CA91169A87B}">
      <dgm:prSet/>
      <dgm:spPr/>
      <dgm:t>
        <a:bodyPr/>
        <a:lstStyle/>
        <a:p>
          <a:endParaRPr lang="ru-RU"/>
        </a:p>
      </dgm:t>
    </dgm:pt>
    <dgm:pt modelId="{3C31D53D-0A84-46F3-BA44-5975E7A6D372}">
      <dgm:prSet custT="1"/>
      <dgm:spPr/>
      <dgm:t>
        <a:bodyPr/>
        <a:lstStyle/>
        <a:p>
          <a:r>
            <a:rPr lang="ru-RU" sz="1200" b="1" i="1" dirty="0" smtClean="0"/>
            <a:t>Уполномоченными по качеству 2 уровня</a:t>
          </a:r>
          <a:r>
            <a:rPr lang="ru-RU" sz="1200" b="1" dirty="0" smtClean="0"/>
            <a:t> </a:t>
          </a:r>
          <a:r>
            <a:rPr lang="ru-RU" sz="1200" dirty="0" smtClean="0"/>
            <a:t>являются руководители служб/ структурных подразделений (далее – УПК 2)</a:t>
          </a:r>
          <a:endParaRPr lang="ru-RU" sz="1200" dirty="0"/>
        </a:p>
      </dgm:t>
    </dgm:pt>
    <dgm:pt modelId="{C74ABCF5-CDD6-41D7-BF2A-F878AC889E3A}" type="parTrans" cxnId="{BBE45F50-7DC2-4EEB-BC62-A8C4143FBA62}">
      <dgm:prSet/>
      <dgm:spPr/>
      <dgm:t>
        <a:bodyPr/>
        <a:lstStyle/>
        <a:p>
          <a:endParaRPr lang="ru-RU"/>
        </a:p>
      </dgm:t>
    </dgm:pt>
    <dgm:pt modelId="{4B1A56FA-F402-441D-844A-63E46CDECD7B}" type="sibTrans" cxnId="{BBE45F50-7DC2-4EEB-BC62-A8C4143FBA62}">
      <dgm:prSet/>
      <dgm:spPr/>
      <dgm:t>
        <a:bodyPr/>
        <a:lstStyle/>
        <a:p>
          <a:endParaRPr lang="ru-RU"/>
        </a:p>
      </dgm:t>
    </dgm:pt>
    <dgm:pt modelId="{2C1E7B74-7A0C-4A9A-823D-3FD0E99F4600}">
      <dgm:prSet custT="1"/>
      <dgm:spPr/>
      <dgm:t>
        <a:bodyPr/>
        <a:lstStyle/>
        <a:p>
          <a:r>
            <a:rPr lang="ru-RU" sz="1200" b="1" i="1" dirty="0" smtClean="0"/>
            <a:t>Инцидент</a:t>
          </a:r>
          <a:r>
            <a:rPr lang="ru-RU" sz="1200" i="1" dirty="0" smtClean="0"/>
            <a:t> </a:t>
          </a:r>
          <a:r>
            <a:rPr lang="ru-RU" sz="1200" b="1" i="1" dirty="0" smtClean="0"/>
            <a:t>(неблагоприятное событие) </a:t>
          </a:r>
          <a:r>
            <a:rPr lang="ru-RU" sz="1200" i="1" dirty="0" smtClean="0"/>
            <a:t>– </a:t>
          </a:r>
          <a:r>
            <a:rPr lang="ru-RU" sz="1200" dirty="0" smtClean="0"/>
            <a:t>это ненормальное, необычное событие, происшествие. Такое событие, не являющееся частью нормального функционирования деятельности, влияет или может повлиять на снижение качества оказываемых услуг и безопасности медицинской помощи, может привести к нежелательному исходу</a:t>
          </a:r>
          <a:r>
            <a:rPr lang="ru-RU" sz="1200" i="1" dirty="0" smtClean="0"/>
            <a:t>.</a:t>
          </a:r>
          <a:endParaRPr lang="ru-RU" sz="1200" dirty="0"/>
        </a:p>
      </dgm:t>
    </dgm:pt>
    <dgm:pt modelId="{141638EE-39DB-41A3-AD2B-3B458FA844A4}" type="parTrans" cxnId="{955510CA-3277-403A-9860-0A243F06A11F}">
      <dgm:prSet/>
      <dgm:spPr/>
      <dgm:t>
        <a:bodyPr/>
        <a:lstStyle/>
        <a:p>
          <a:endParaRPr lang="ru-RU"/>
        </a:p>
      </dgm:t>
    </dgm:pt>
    <dgm:pt modelId="{7DB87289-E47A-4E09-A224-624DB7C88B24}" type="sibTrans" cxnId="{955510CA-3277-403A-9860-0A243F06A11F}">
      <dgm:prSet/>
      <dgm:spPr/>
      <dgm:t>
        <a:bodyPr/>
        <a:lstStyle/>
        <a:p>
          <a:endParaRPr lang="ru-RU"/>
        </a:p>
      </dgm:t>
    </dgm:pt>
    <dgm:pt modelId="{65BF3F11-4B3E-4115-8B47-055FECF71591}">
      <dgm:prSet custT="1"/>
      <dgm:spPr/>
      <dgm:t>
        <a:bodyPr/>
        <a:lstStyle/>
        <a:p>
          <a:r>
            <a:rPr lang="ru-RU" sz="1200" b="1" i="1" dirty="0" smtClean="0"/>
            <a:t>Политика медицинской организации в области управления качеством и безопасностью медицинской деятельности - </a:t>
          </a:r>
          <a:r>
            <a:rPr lang="ru-RU" sz="1200" i="1" dirty="0" smtClean="0"/>
            <a:t>комплекс </a:t>
          </a:r>
          <a:r>
            <a:rPr lang="ru-RU" sz="1200" dirty="0" smtClean="0"/>
            <a:t>системных мер, применяемых в МО(нормативных, организационных, формирование корпоративной культуры и иных), направленных на создание и развитие осознанной потребности оказания качественной медицинской помощи и безопасной медицинской деятельности</a:t>
          </a:r>
          <a:endParaRPr lang="ru-RU" sz="1200" dirty="0"/>
        </a:p>
      </dgm:t>
    </dgm:pt>
    <dgm:pt modelId="{B2732360-0D84-4DFC-8513-053595EA7BD3}" type="parTrans" cxnId="{DAF2EC28-F732-40C3-AF29-151AD8517C79}">
      <dgm:prSet/>
      <dgm:spPr/>
      <dgm:t>
        <a:bodyPr/>
        <a:lstStyle/>
        <a:p>
          <a:endParaRPr lang="ru-RU"/>
        </a:p>
      </dgm:t>
    </dgm:pt>
    <dgm:pt modelId="{BBDF9379-F918-435E-8265-C06E490DA573}" type="sibTrans" cxnId="{DAF2EC28-F732-40C3-AF29-151AD8517C79}">
      <dgm:prSet/>
      <dgm:spPr/>
      <dgm:t>
        <a:bodyPr/>
        <a:lstStyle/>
        <a:p>
          <a:endParaRPr lang="ru-RU"/>
        </a:p>
      </dgm:t>
    </dgm:pt>
    <dgm:pt modelId="{7E7EB1B8-9D0E-475F-ACF5-837E308D183B}">
      <dgm:prSet custT="1"/>
      <dgm:spPr/>
      <dgm:t>
        <a:bodyPr/>
        <a:lstStyle/>
        <a:p>
          <a:r>
            <a:rPr lang="ru-RU" sz="1200" b="1" i="1" dirty="0" smtClean="0"/>
            <a:t>Предложение по улучшению</a:t>
          </a:r>
          <a:r>
            <a:rPr lang="ru-RU" sz="1200" b="1" dirty="0" smtClean="0"/>
            <a:t> </a:t>
          </a:r>
          <a:r>
            <a:rPr lang="ru-RU" sz="1200" dirty="0" smtClean="0"/>
            <a:t>- идея работника (группы работников), направленная на повышение результативности и эффективности любого вида деятельности медицинской организации</a:t>
          </a:r>
          <a:endParaRPr lang="ru-RU" sz="1200" dirty="0"/>
        </a:p>
      </dgm:t>
    </dgm:pt>
    <dgm:pt modelId="{D7FC1094-1BC7-41E3-9EF1-BF9929EA01B9}" type="parTrans" cxnId="{275194E4-DC2B-42BB-847F-61AF677DBEA3}">
      <dgm:prSet/>
      <dgm:spPr/>
      <dgm:t>
        <a:bodyPr/>
        <a:lstStyle/>
        <a:p>
          <a:endParaRPr lang="ru-RU"/>
        </a:p>
      </dgm:t>
    </dgm:pt>
    <dgm:pt modelId="{95B913CC-BD02-4EA6-A354-4507C44503CA}" type="sibTrans" cxnId="{275194E4-DC2B-42BB-847F-61AF677DBEA3}">
      <dgm:prSet/>
      <dgm:spPr/>
      <dgm:t>
        <a:bodyPr/>
        <a:lstStyle/>
        <a:p>
          <a:endParaRPr lang="ru-RU"/>
        </a:p>
      </dgm:t>
    </dgm:pt>
    <dgm:pt modelId="{6D35A315-D897-46D2-AE01-8D3D6D15C113}" type="pres">
      <dgm:prSet presAssocID="{55292841-AADD-4E83-BFA0-B1974C6380B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DEF3F-797F-42BC-A20C-9FA0E7E0B1E1}" type="pres">
      <dgm:prSet presAssocID="{CAD7B575-6F50-4238-8AAD-B587480D0605}" presName="roof" presStyleLbl="dkBgShp" presStyleIdx="0" presStyleCnt="2" custScaleY="23188" custLinFactNeighborX="-1235" custLinFactNeighborY="-8492"/>
      <dgm:spPr/>
      <dgm:t>
        <a:bodyPr/>
        <a:lstStyle/>
        <a:p>
          <a:endParaRPr lang="ru-RU"/>
        </a:p>
      </dgm:t>
    </dgm:pt>
    <dgm:pt modelId="{458F7F6D-E02D-4C8D-8B5B-1C46C1E9B37C}" type="pres">
      <dgm:prSet presAssocID="{CAD7B575-6F50-4238-8AAD-B587480D0605}" presName="pillars" presStyleCnt="0"/>
      <dgm:spPr/>
    </dgm:pt>
    <dgm:pt modelId="{CAA549BE-D354-4DE8-A3E3-7F330EB64976}" type="pres">
      <dgm:prSet presAssocID="{CAD7B575-6F50-4238-8AAD-B587480D0605}" presName="pillar1" presStyleLbl="node1" presStyleIdx="0" presStyleCnt="6" custScaleY="1425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ED0CF-8BB4-4416-A154-5F00D3D4A404}" type="pres">
      <dgm:prSet presAssocID="{44635B38-2F11-4164-B4FB-6E09312B3347}" presName="pillarX" presStyleLbl="node1" presStyleIdx="1" presStyleCnt="6" custScaleY="14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C2125-635E-4522-9345-BBE36B7A0E34}" type="pres">
      <dgm:prSet presAssocID="{3C31D53D-0A84-46F3-BA44-5975E7A6D372}" presName="pillarX" presStyleLbl="node1" presStyleIdx="2" presStyleCnt="6" custScaleY="142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0F91B-DDDD-4B69-8B0A-F28FC87B7BFA}" type="pres">
      <dgm:prSet presAssocID="{2C1E7B74-7A0C-4A9A-823D-3FD0E99F4600}" presName="pillarX" presStyleLbl="node1" presStyleIdx="3" presStyleCnt="6" custScaleY="142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D59D6-42CA-4CD0-8CCD-9E42B7B79FB4}" type="pres">
      <dgm:prSet presAssocID="{65BF3F11-4B3E-4115-8B47-055FECF71591}" presName="pillarX" presStyleLbl="node1" presStyleIdx="4" presStyleCnt="6" custScaleY="142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AD7AA-E965-432D-9E2E-C07E9E889B06}" type="pres">
      <dgm:prSet presAssocID="{7E7EB1B8-9D0E-475F-ACF5-837E308D183B}" presName="pillarX" presStyleLbl="node1" presStyleIdx="5" presStyleCnt="6" custScaleY="142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FD77A-6D89-4F82-848A-B1B72384F205}" type="pres">
      <dgm:prSet presAssocID="{CAD7B575-6F50-4238-8AAD-B587480D0605}" presName="base" presStyleLbl="dkBgShp" presStyleIdx="1" presStyleCnt="2" custLinFactY="3979" custLinFactNeighborX="1091" custLinFactNeighborY="100000"/>
      <dgm:spPr/>
    </dgm:pt>
  </dgm:ptLst>
  <dgm:cxnLst>
    <dgm:cxn modelId="{233E4D92-E35F-4DFE-9252-B3CDA1D4F268}" srcId="{CAD7B575-6F50-4238-8AAD-B587480D0605}" destId="{6A5FCDE7-C7BC-48E7-8989-1393C8AB7257}" srcOrd="0" destOrd="0" parTransId="{5183BAF4-97FB-43B1-BF78-5285E4981F00}" sibTransId="{92B9EC35-2EEF-47D3-8EC6-131836AFD474}"/>
    <dgm:cxn modelId="{955510CA-3277-403A-9860-0A243F06A11F}" srcId="{CAD7B575-6F50-4238-8AAD-B587480D0605}" destId="{2C1E7B74-7A0C-4A9A-823D-3FD0E99F4600}" srcOrd="3" destOrd="0" parTransId="{141638EE-39DB-41A3-AD2B-3B458FA844A4}" sibTransId="{7DB87289-E47A-4E09-A224-624DB7C88B24}"/>
    <dgm:cxn modelId="{4B0F0529-966B-41BD-A064-F9E01CAA72D6}" type="presOf" srcId="{55292841-AADD-4E83-BFA0-B1974C6380B6}" destId="{6D35A315-D897-46D2-AE01-8D3D6D15C113}" srcOrd="0" destOrd="0" presId="urn:microsoft.com/office/officeart/2005/8/layout/hList3"/>
    <dgm:cxn modelId="{7CEFAF5D-2526-428A-8E14-5CA91169A87B}" srcId="{CAD7B575-6F50-4238-8AAD-B587480D0605}" destId="{44635B38-2F11-4164-B4FB-6E09312B3347}" srcOrd="1" destOrd="0" parTransId="{6085D76E-CA34-4264-8711-6C15AFE1B21A}" sibTransId="{739BB002-17D8-4AC3-8088-23A369F262ED}"/>
    <dgm:cxn modelId="{9D6F2D0B-5DB4-46AA-808A-EE3DDFC0CC49}" srcId="{55292841-AADD-4E83-BFA0-B1974C6380B6}" destId="{CAD7B575-6F50-4238-8AAD-B587480D0605}" srcOrd="0" destOrd="0" parTransId="{26FB8E4E-DC6D-4B84-B3D7-61E2B6B63DAD}" sibTransId="{8DAE1ABC-A1C0-465A-AC37-8108FAA5F036}"/>
    <dgm:cxn modelId="{E0441A51-AAA7-421A-83EA-A6DF4092459D}" type="presOf" srcId="{6A5FCDE7-C7BC-48E7-8989-1393C8AB7257}" destId="{CAA549BE-D354-4DE8-A3E3-7F330EB64976}" srcOrd="0" destOrd="0" presId="urn:microsoft.com/office/officeart/2005/8/layout/hList3"/>
    <dgm:cxn modelId="{777E9B00-7797-4DBC-A38F-5D310575DA9A}" type="presOf" srcId="{44635B38-2F11-4164-B4FB-6E09312B3347}" destId="{B78ED0CF-8BB4-4416-A154-5F00D3D4A404}" srcOrd="0" destOrd="0" presId="urn:microsoft.com/office/officeart/2005/8/layout/hList3"/>
    <dgm:cxn modelId="{C3C4B24A-23F6-4D1D-BF35-CB5FEC4F5380}" type="presOf" srcId="{65BF3F11-4B3E-4115-8B47-055FECF71591}" destId="{4C8D59D6-42CA-4CD0-8CCD-9E42B7B79FB4}" srcOrd="0" destOrd="0" presId="urn:microsoft.com/office/officeart/2005/8/layout/hList3"/>
    <dgm:cxn modelId="{7430BBE9-3237-453E-B416-EEC7A21520D9}" type="presOf" srcId="{7E7EB1B8-9D0E-475F-ACF5-837E308D183B}" destId="{C69AD7AA-E965-432D-9E2E-C07E9E889B06}" srcOrd="0" destOrd="0" presId="urn:microsoft.com/office/officeart/2005/8/layout/hList3"/>
    <dgm:cxn modelId="{275194E4-DC2B-42BB-847F-61AF677DBEA3}" srcId="{CAD7B575-6F50-4238-8AAD-B587480D0605}" destId="{7E7EB1B8-9D0E-475F-ACF5-837E308D183B}" srcOrd="5" destOrd="0" parTransId="{D7FC1094-1BC7-41E3-9EF1-BF9929EA01B9}" sibTransId="{95B913CC-BD02-4EA6-A354-4507C44503CA}"/>
    <dgm:cxn modelId="{BBE45F50-7DC2-4EEB-BC62-A8C4143FBA62}" srcId="{CAD7B575-6F50-4238-8AAD-B587480D0605}" destId="{3C31D53D-0A84-46F3-BA44-5975E7A6D372}" srcOrd="2" destOrd="0" parTransId="{C74ABCF5-CDD6-41D7-BF2A-F878AC889E3A}" sibTransId="{4B1A56FA-F402-441D-844A-63E46CDECD7B}"/>
    <dgm:cxn modelId="{DAF2EC28-F732-40C3-AF29-151AD8517C79}" srcId="{CAD7B575-6F50-4238-8AAD-B587480D0605}" destId="{65BF3F11-4B3E-4115-8B47-055FECF71591}" srcOrd="4" destOrd="0" parTransId="{B2732360-0D84-4DFC-8513-053595EA7BD3}" sibTransId="{BBDF9379-F918-435E-8265-C06E490DA573}"/>
    <dgm:cxn modelId="{A35795AF-7CD7-4D1B-88B9-2FAF86739C31}" type="presOf" srcId="{CAD7B575-6F50-4238-8AAD-B587480D0605}" destId="{79CDEF3F-797F-42BC-A20C-9FA0E7E0B1E1}" srcOrd="0" destOrd="0" presId="urn:microsoft.com/office/officeart/2005/8/layout/hList3"/>
    <dgm:cxn modelId="{6752EAE6-3A18-4C4A-B802-603596C1B08E}" type="presOf" srcId="{2C1E7B74-7A0C-4A9A-823D-3FD0E99F4600}" destId="{E770F91B-DDDD-4B69-8B0A-F28FC87B7BFA}" srcOrd="0" destOrd="0" presId="urn:microsoft.com/office/officeart/2005/8/layout/hList3"/>
    <dgm:cxn modelId="{87B561CD-01A3-49F0-A7C0-69DDEA557E17}" type="presOf" srcId="{3C31D53D-0A84-46F3-BA44-5975E7A6D372}" destId="{1C5C2125-635E-4522-9345-BBE36B7A0E34}" srcOrd="0" destOrd="0" presId="urn:microsoft.com/office/officeart/2005/8/layout/hList3"/>
    <dgm:cxn modelId="{BF97F3A5-FDE7-4A6D-B348-E3EFE42C8E0E}" type="presParOf" srcId="{6D35A315-D897-46D2-AE01-8D3D6D15C113}" destId="{79CDEF3F-797F-42BC-A20C-9FA0E7E0B1E1}" srcOrd="0" destOrd="0" presId="urn:microsoft.com/office/officeart/2005/8/layout/hList3"/>
    <dgm:cxn modelId="{D1B06B98-AD0E-4487-9D79-6AF6B1032792}" type="presParOf" srcId="{6D35A315-D897-46D2-AE01-8D3D6D15C113}" destId="{458F7F6D-E02D-4C8D-8B5B-1C46C1E9B37C}" srcOrd="1" destOrd="0" presId="urn:microsoft.com/office/officeart/2005/8/layout/hList3"/>
    <dgm:cxn modelId="{753A3B69-ED84-448B-BF2A-9CBAAA88D438}" type="presParOf" srcId="{458F7F6D-E02D-4C8D-8B5B-1C46C1E9B37C}" destId="{CAA549BE-D354-4DE8-A3E3-7F330EB64976}" srcOrd="0" destOrd="0" presId="urn:microsoft.com/office/officeart/2005/8/layout/hList3"/>
    <dgm:cxn modelId="{087F5833-928C-464A-96A3-138764744105}" type="presParOf" srcId="{458F7F6D-E02D-4C8D-8B5B-1C46C1E9B37C}" destId="{B78ED0CF-8BB4-4416-A154-5F00D3D4A404}" srcOrd="1" destOrd="0" presId="urn:microsoft.com/office/officeart/2005/8/layout/hList3"/>
    <dgm:cxn modelId="{30CEC544-3418-49E7-B145-AAD9F7C1E35C}" type="presParOf" srcId="{458F7F6D-E02D-4C8D-8B5B-1C46C1E9B37C}" destId="{1C5C2125-635E-4522-9345-BBE36B7A0E34}" srcOrd="2" destOrd="0" presId="urn:microsoft.com/office/officeart/2005/8/layout/hList3"/>
    <dgm:cxn modelId="{878E5FDD-F445-49EF-AB1C-E801802AEE87}" type="presParOf" srcId="{458F7F6D-E02D-4C8D-8B5B-1C46C1E9B37C}" destId="{E770F91B-DDDD-4B69-8B0A-F28FC87B7BFA}" srcOrd="3" destOrd="0" presId="urn:microsoft.com/office/officeart/2005/8/layout/hList3"/>
    <dgm:cxn modelId="{B0C06197-DF9E-4F3E-B480-AA08E7E354B0}" type="presParOf" srcId="{458F7F6D-E02D-4C8D-8B5B-1C46C1E9B37C}" destId="{4C8D59D6-42CA-4CD0-8CCD-9E42B7B79FB4}" srcOrd="4" destOrd="0" presId="urn:microsoft.com/office/officeart/2005/8/layout/hList3"/>
    <dgm:cxn modelId="{626255BC-0716-46A8-9A3E-E12454B2997F}" type="presParOf" srcId="{458F7F6D-E02D-4C8D-8B5B-1C46C1E9B37C}" destId="{C69AD7AA-E965-432D-9E2E-C07E9E889B06}" srcOrd="5" destOrd="0" presId="urn:microsoft.com/office/officeart/2005/8/layout/hList3"/>
    <dgm:cxn modelId="{A65A78E5-1566-448D-B813-B2F5226CA54C}" type="presParOf" srcId="{6D35A315-D897-46D2-AE01-8D3D6D15C113}" destId="{3B2FD77A-6D89-4F82-848A-B1B72384F20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CDEF3F-797F-42BC-A20C-9FA0E7E0B1E1}">
      <dsp:nvSpPr>
        <dsp:cNvPr id="0" name=""/>
        <dsp:cNvSpPr/>
      </dsp:nvSpPr>
      <dsp:spPr>
        <a:xfrm>
          <a:off x="0" y="1"/>
          <a:ext cx="7644946" cy="4558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Термины и сокращения:</a:t>
          </a:r>
          <a:endParaRPr lang="ru-RU" sz="2100" kern="1200" dirty="0"/>
        </a:p>
      </dsp:txBody>
      <dsp:txXfrm>
        <a:off x="0" y="1"/>
        <a:ext cx="7644946" cy="455833"/>
      </dsp:txXfrm>
    </dsp:sp>
    <dsp:sp modelId="{CAA549BE-D354-4DE8-A3E3-7F330EB64976}">
      <dsp:nvSpPr>
        <dsp:cNvPr id="0" name=""/>
        <dsp:cNvSpPr/>
      </dsp:nvSpPr>
      <dsp:spPr>
        <a:xfrm>
          <a:off x="3732" y="499217"/>
          <a:ext cx="1272913" cy="5885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Служба по внутреннему контролю (далее - Комиссия (Служба), и (или) уполномоченное лицо </a:t>
          </a:r>
          <a:r>
            <a:rPr lang="ru-RU" sz="1200" kern="1200" dirty="0" smtClean="0"/>
            <a:t>по качеству и безопасности медицинской деятельности (далее - Уполномоченное лицо) - работники медицинской организации, определенные решением руководителя, осуществляющие организацию и проведение внутреннего контроля, в зависимости от вида медицинской организации.</a:t>
          </a:r>
          <a:endParaRPr lang="ru-RU" sz="1200" kern="1200" dirty="0"/>
        </a:p>
      </dsp:txBody>
      <dsp:txXfrm>
        <a:off x="3732" y="499217"/>
        <a:ext cx="1272913" cy="5885311"/>
      </dsp:txXfrm>
    </dsp:sp>
    <dsp:sp modelId="{B78ED0CF-8BB4-4416-A154-5F00D3D4A404}">
      <dsp:nvSpPr>
        <dsp:cNvPr id="0" name=""/>
        <dsp:cNvSpPr/>
      </dsp:nvSpPr>
      <dsp:spPr>
        <a:xfrm>
          <a:off x="1276646" y="497958"/>
          <a:ext cx="1272913" cy="58878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Уполномоченными по качеству 1</a:t>
          </a:r>
          <a:r>
            <a:rPr lang="ru-RU" sz="1200" b="1" kern="1200" dirty="0" smtClean="0"/>
            <a:t> </a:t>
          </a:r>
          <a:r>
            <a:rPr lang="ru-RU" sz="1200" b="1" i="1" kern="1200" dirty="0" smtClean="0"/>
            <a:t>уровня</a:t>
          </a:r>
          <a:r>
            <a:rPr lang="ru-RU" sz="1200" b="1" kern="1200" dirty="0" smtClean="0"/>
            <a:t> </a:t>
          </a:r>
          <a:r>
            <a:rPr lang="ru-RU" sz="1200" kern="1200" dirty="0" smtClean="0"/>
            <a:t>являются непосредственными руководителями сотрудников, находящимися в его подчинении в соответствии с исполняемыми обязанностями, такие как, старшая медицинская сестра, заведующий отделением, заведующий сектором и др.) (далее – УПК 1).</a:t>
          </a:r>
          <a:endParaRPr lang="ru-RU" sz="1200" kern="1200" dirty="0"/>
        </a:p>
      </dsp:txBody>
      <dsp:txXfrm>
        <a:off x="1276646" y="497958"/>
        <a:ext cx="1272913" cy="5887829"/>
      </dsp:txXfrm>
    </dsp:sp>
    <dsp:sp modelId="{1C5C2125-635E-4522-9345-BBE36B7A0E34}">
      <dsp:nvSpPr>
        <dsp:cNvPr id="0" name=""/>
        <dsp:cNvSpPr/>
      </dsp:nvSpPr>
      <dsp:spPr>
        <a:xfrm>
          <a:off x="2549559" y="498577"/>
          <a:ext cx="1272913" cy="5886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Уполномоченными по качеству 2 уровня</a:t>
          </a:r>
          <a:r>
            <a:rPr lang="ru-RU" sz="1200" b="1" kern="1200" dirty="0" smtClean="0"/>
            <a:t> </a:t>
          </a:r>
          <a:r>
            <a:rPr lang="ru-RU" sz="1200" kern="1200" dirty="0" smtClean="0"/>
            <a:t>являются руководители служб/ структурных подразделений (далее – УПК 2)</a:t>
          </a:r>
          <a:endParaRPr lang="ru-RU" sz="1200" kern="1200" dirty="0"/>
        </a:p>
      </dsp:txBody>
      <dsp:txXfrm>
        <a:off x="2549559" y="498577"/>
        <a:ext cx="1272913" cy="5886591"/>
      </dsp:txXfrm>
    </dsp:sp>
    <dsp:sp modelId="{E770F91B-DDDD-4B69-8B0A-F28FC87B7BFA}">
      <dsp:nvSpPr>
        <dsp:cNvPr id="0" name=""/>
        <dsp:cNvSpPr/>
      </dsp:nvSpPr>
      <dsp:spPr>
        <a:xfrm>
          <a:off x="3822473" y="498577"/>
          <a:ext cx="1272913" cy="5886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Инцидент</a:t>
          </a:r>
          <a:r>
            <a:rPr lang="ru-RU" sz="1200" i="1" kern="1200" dirty="0" smtClean="0"/>
            <a:t> </a:t>
          </a:r>
          <a:r>
            <a:rPr lang="ru-RU" sz="1200" b="1" i="1" kern="1200" dirty="0" smtClean="0"/>
            <a:t>(неблагоприятное событие) </a:t>
          </a:r>
          <a:r>
            <a:rPr lang="ru-RU" sz="1200" i="1" kern="1200" dirty="0" smtClean="0"/>
            <a:t>– </a:t>
          </a:r>
          <a:r>
            <a:rPr lang="ru-RU" sz="1200" kern="1200" dirty="0" smtClean="0"/>
            <a:t>это ненормальное, необычное событие, происшествие. Такое событие, не являющееся частью нормального функционирования деятельности, влияет или может повлиять на снижение качества оказываемых услуг и безопасности медицинской помощи, может привести к нежелательному исходу</a:t>
          </a:r>
          <a:r>
            <a:rPr lang="ru-RU" sz="1200" i="1" kern="1200" dirty="0" smtClean="0"/>
            <a:t>.</a:t>
          </a:r>
          <a:endParaRPr lang="ru-RU" sz="1200" kern="1200" dirty="0"/>
        </a:p>
      </dsp:txBody>
      <dsp:txXfrm>
        <a:off x="3822473" y="498577"/>
        <a:ext cx="1272913" cy="5886591"/>
      </dsp:txXfrm>
    </dsp:sp>
    <dsp:sp modelId="{4C8D59D6-42CA-4CD0-8CCD-9E42B7B79FB4}">
      <dsp:nvSpPr>
        <dsp:cNvPr id="0" name=""/>
        <dsp:cNvSpPr/>
      </dsp:nvSpPr>
      <dsp:spPr>
        <a:xfrm>
          <a:off x="5095386" y="498577"/>
          <a:ext cx="1272913" cy="5886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Политика медицинской организации в области управления качеством и безопасностью медицинской деятельности - </a:t>
          </a:r>
          <a:r>
            <a:rPr lang="ru-RU" sz="1200" i="1" kern="1200" dirty="0" smtClean="0"/>
            <a:t>комплекс </a:t>
          </a:r>
          <a:r>
            <a:rPr lang="ru-RU" sz="1200" kern="1200" dirty="0" smtClean="0"/>
            <a:t>системных мер, применяемых в МО(нормативных, организационных, формирование корпоративной культуры и иных), направленных на создание и развитие осознанной потребности оказания качественной медицинской помощи и безопасной медицинской деятельности</a:t>
          </a:r>
          <a:endParaRPr lang="ru-RU" sz="1200" kern="1200" dirty="0"/>
        </a:p>
      </dsp:txBody>
      <dsp:txXfrm>
        <a:off x="5095386" y="498577"/>
        <a:ext cx="1272913" cy="5886591"/>
      </dsp:txXfrm>
    </dsp:sp>
    <dsp:sp modelId="{C69AD7AA-E965-432D-9E2E-C07E9E889B06}">
      <dsp:nvSpPr>
        <dsp:cNvPr id="0" name=""/>
        <dsp:cNvSpPr/>
      </dsp:nvSpPr>
      <dsp:spPr>
        <a:xfrm>
          <a:off x="6368299" y="498577"/>
          <a:ext cx="1272913" cy="5886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/>
            <a:t>Предложение по улучшению</a:t>
          </a:r>
          <a:r>
            <a:rPr lang="ru-RU" sz="1200" b="1" kern="1200" dirty="0" smtClean="0"/>
            <a:t> </a:t>
          </a:r>
          <a:r>
            <a:rPr lang="ru-RU" sz="1200" kern="1200" dirty="0" smtClean="0"/>
            <a:t>- идея работника (группы работников), направленная на повышение результативности и эффективности любого вида деятельности медицинской организации</a:t>
          </a:r>
          <a:endParaRPr lang="ru-RU" sz="1200" kern="1200" dirty="0"/>
        </a:p>
      </dsp:txBody>
      <dsp:txXfrm>
        <a:off x="6368299" y="498577"/>
        <a:ext cx="1272913" cy="5886591"/>
      </dsp:txXfrm>
    </dsp:sp>
    <dsp:sp modelId="{3B2FD77A-6D89-4F82-848A-B1B72384F205}">
      <dsp:nvSpPr>
        <dsp:cNvPr id="0" name=""/>
        <dsp:cNvSpPr/>
      </dsp:nvSpPr>
      <dsp:spPr>
        <a:xfrm>
          <a:off x="0" y="5982924"/>
          <a:ext cx="7644946" cy="45869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82C0F-9A41-406B-B4A0-C59E691C0539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55823-2805-41BB-A97D-95993968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16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55823-2805-41BB-A97D-9599396820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8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Исполнение поручения ДЗТО от  </a:t>
            </a:r>
            <a:r>
              <a:rPr lang="ru-RU" sz="3100" dirty="0" smtClean="0"/>
              <a:t>31.12.2019 № 127/31 актуализация «Порядка </a:t>
            </a:r>
            <a:r>
              <a:rPr lang="ru-RU" sz="3100" dirty="0"/>
              <a:t>проведения внутреннего контроля качества и безопасности медицинской </a:t>
            </a:r>
            <a:r>
              <a:rPr lang="ru-RU" sz="3100" dirty="0" smtClean="0"/>
              <a:t>деятельности» </a:t>
            </a:r>
            <a:r>
              <a:rPr lang="ru-RU" sz="3100" dirty="0"/>
              <a:t>на соответствие требованиям приказа Минздрава России от 07.06.2019 № 381н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085184"/>
            <a:ext cx="6400800" cy="11521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Толкачева А.Г. , руководитель РЦК в области управления качеством и безопасностью медицинской деятельности в медицинских организациях Тюменской области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4379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46" y="116633"/>
            <a:ext cx="1438350" cy="21602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7644946" y="2348880"/>
            <a:ext cx="1498667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Типовое Положение </a:t>
            </a:r>
            <a:r>
              <a:rPr lang="ru-RU" sz="1100" dirty="0"/>
              <a:t>о порядке организации и проведения внутреннего контроля качества и безопасности медицинской деятельности в медицинской организации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89669728"/>
              </p:ext>
            </p:extLst>
          </p:nvPr>
        </p:nvGraphicFramePr>
        <p:xfrm>
          <a:off x="0" y="116632"/>
          <a:ext cx="7644946" cy="65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84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549144"/>
              </p:ext>
            </p:extLst>
          </p:nvPr>
        </p:nvGraphicFramePr>
        <p:xfrm>
          <a:off x="251519" y="764704"/>
          <a:ext cx="8496946" cy="5676173"/>
        </p:xfrm>
        <a:graphic>
          <a:graphicData uri="http://schemas.openxmlformats.org/drawingml/2006/table">
            <a:tbl>
              <a:tblPr firstRow="1" firstCol="1" bandRow="1"/>
              <a:tblGrid>
                <a:gridCol w="1387530"/>
                <a:gridCol w="4184061"/>
                <a:gridCol w="2925355"/>
              </a:tblGrid>
              <a:tr h="43758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Источники информации для определения политики в области управления качества и безопасности медицинской деятельности в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637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требования федерального и регионального законодательства в области обеспечения качества и безопасности медицинской деятельности;</a:t>
                      </a:r>
                      <a:b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показатели в соответствии с п. 17 приказа Минздрава РФ от 07.07.2019 №381н;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перечень задач в соответствии с приказом Минздрава РФ от 07.07.2019 №381н;;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показатели по основным направлениям практических рекомендаций;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профильные инциденты; результаты ЭКМП; результаты внутренних аудитов; ППУ; результаты анализа заболеваемости, анализа обращений граждан (жалоб) и др.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участники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функции при формировании политики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формирование ЛНА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главный врач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утверждение основных направлений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утверждение РД, ЛНА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СВК/УЛ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координация работы по основным направлениям в целом по МО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согласование ЛНА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ВК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экспертная деятельность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коллегиальный орган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УПК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определение регламентации по курируемым направлениям, контроль применимости действующих ЛНА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согласование подконтрольных ЛНА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рабочие группы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регламентирующая реализация политики МО по направлению, с учетом применимости ЛНА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разработка профильных ЛНА с учетом приоритетности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3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УПК 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контроль реализации политики МО, оценка применимости ЛНА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доведение/контроль доведения ЛНА сотрудникам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1494" marR="6149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1" y="125143"/>
            <a:ext cx="893003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Мероприятия по совершенствованию системы управления качеством и безопасностью медицинской деятельности в МО </a:t>
            </a: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74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716" y="116632"/>
            <a:ext cx="8568952" cy="830997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2.2.1. Показатели, утвержденные приказом Минздрава России от 07.06.2019 № 381н, определяют политику МО в области управления качеством и безопасностью медицинской деятельности. </a:t>
            </a:r>
            <a:r>
              <a:rPr lang="ru-RU" sz="1600" b="1" i="1" dirty="0"/>
              <a:t>Принципы оценки определяет МО</a:t>
            </a:r>
            <a:r>
              <a:rPr lang="ru-RU" sz="16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24744"/>
            <a:ext cx="8064896" cy="584775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2.2.2. В МО определяются применимые </a:t>
            </a:r>
            <a:r>
              <a:rPr lang="ru-RU" sz="1600" b="1" i="1" dirty="0"/>
              <a:t>основные направления </a:t>
            </a:r>
            <a:r>
              <a:rPr lang="ru-RU" sz="1600" dirty="0"/>
              <a:t>для обеспечения качества и безопасности медицинской деятельности.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716" y="1844824"/>
            <a:ext cx="8529732" cy="830997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2.2.3. Для оценки эффективности работы МО по разделам, а также для сравнения структурных подразделений между собой, МО определяет </a:t>
            </a:r>
            <a:r>
              <a:rPr lang="ru-RU" sz="1600" b="1" i="1" dirty="0"/>
              <a:t>количественные индикаторы, а также кратность оценки</a:t>
            </a:r>
            <a:r>
              <a:rPr lang="ru-RU" sz="1600" dirty="0"/>
              <a:t>, с учетом их значимости.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844225"/>
            <a:ext cx="8136904" cy="584775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2.4.3. </a:t>
            </a:r>
            <a:r>
              <a:rPr lang="ru-RU" sz="1600" b="1" i="1" dirty="0"/>
              <a:t>Порядок проведения ЭКМП, а также анализ результатов </a:t>
            </a:r>
            <a:r>
              <a:rPr lang="ru-RU" sz="1600" dirty="0"/>
              <a:t>определяется руководителем МО.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716" y="3573016"/>
            <a:ext cx="8529732" cy="1323439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2.5.1. </a:t>
            </a:r>
            <a:r>
              <a:rPr lang="ru-RU" sz="1600" b="1" i="1" dirty="0"/>
              <a:t>Плановые проверки</a:t>
            </a:r>
            <a:r>
              <a:rPr lang="ru-RU" sz="1600" dirty="0"/>
              <a:t>, на соответствие требованиям показателей качественной и безопасной медицинской помощи, проводятся в соответствии с ежегодным планом, утверждаемым руководителем МО, не реже 1 раза в квартал. </a:t>
            </a:r>
            <a:r>
              <a:rPr lang="ru-RU" sz="1600" b="1" i="1" dirty="0"/>
              <a:t>Кратность внутренних проверок определяется МО</a:t>
            </a:r>
            <a:r>
              <a:rPr lang="ru-RU" sz="1600" dirty="0"/>
              <a:t>, с учетом требований приказа 381н, по направлениям и структурным подразделениям.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5085184"/>
            <a:ext cx="7992888" cy="584775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2.9.1. </a:t>
            </a:r>
            <a:r>
              <a:rPr lang="ru-RU" sz="1600" b="1" i="1" dirty="0"/>
              <a:t>порядок оценки результатов </a:t>
            </a:r>
            <a:r>
              <a:rPr lang="ru-RU" sz="1600" dirty="0"/>
              <a:t>определяется МО, в том числе и с возможностью использования оценочных листов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716" y="5877272"/>
            <a:ext cx="8673748" cy="954107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sz="1600" dirty="0"/>
              <a:t>2.6. Срок проведения плановых и целевых (внеплановых) проверок устанавливается руководителем МО в зависимости от предмета проверки и особенностей деятельности структурных подразделений, </a:t>
            </a:r>
            <a:r>
              <a:rPr lang="ru-RU" sz="1600" b="1" i="1" dirty="0"/>
              <a:t>но не должен превышать 10 рабочих дней</a:t>
            </a:r>
            <a:r>
              <a:rPr lang="ru-RU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98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90242" cy="1692771"/>
          </a:xfrm>
          <a:prstGeom prst="rect">
            <a:avLst/>
          </a:prstGeom>
          <a:ln w="25400">
            <a:solidFill>
              <a:schemeClr val="accent2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1400" i="1" dirty="0"/>
              <a:t>2.3.3. МО разрабатывает иные нормативные акты, направленные на решение задач по организации и проведению внутреннего контроля, с применением Приказа Росздравнадзора от 20.12.2017 N 10450 «Об утверждении форм проверочных листов (списков контрольных вопросов), используемых Федеральной службой по надзору в сфере здравоохранения и ее территориальными органами при проведении плановых проверок при осуществлении государственного контроля качества и безопасности медицинской деятельности». По решению руководителя МО могут разрабатываться и другие нормативные акты</a:t>
            </a:r>
            <a:r>
              <a:rPr lang="ru-RU" sz="1600" i="1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4325746" cy="4592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251520" y="2420888"/>
            <a:ext cx="4211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Порядки  </a:t>
            </a:r>
            <a:r>
              <a:rPr lang="ru-RU" sz="1400" b="1" dirty="0"/>
              <a:t>оказания медицинской помощи </a:t>
            </a:r>
            <a:r>
              <a:rPr lang="ru-RU" sz="1400" b="1" dirty="0" smtClean="0"/>
              <a:t>направленные </a:t>
            </a:r>
            <a:r>
              <a:rPr lang="ru-RU" sz="1400" b="1" dirty="0"/>
              <a:t>на: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и оценку соблюдения прав граждан в сфере охраны здоровья при осуществлении медицинской деятельности;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и оценка применения порядков оказания медицинской помощи и стандартов медицинской помощи;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и оценка соблюдения порядков проведения медицинских экспертиз, диспансеризации, медицинских осмотров и медицинских освидетельствований;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и оценка соблюдения медицинскими работниками и руководителями медицинских организаций ограничений, налагаемых на указанных лиц при осуществлении ими профессиональной деятельности;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148064" y="4429343"/>
            <a:ext cx="33123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96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6172"/>
            <a:ext cx="8856984" cy="5137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691680" y="422108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95536" y="4221088"/>
            <a:ext cx="21602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555776" y="2636912"/>
            <a:ext cx="1368152" cy="19442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34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1" t="28442" r="6159"/>
          <a:stretch/>
        </p:blipFill>
        <p:spPr bwMode="auto">
          <a:xfrm>
            <a:off x="22068" y="-27384"/>
            <a:ext cx="6278124" cy="4024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9" t="20125" r="6415"/>
          <a:stretch/>
        </p:blipFill>
        <p:spPr bwMode="auto">
          <a:xfrm>
            <a:off x="3419872" y="2332346"/>
            <a:ext cx="5656295" cy="45375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5144"/>
            <a:ext cx="334786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53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924"/>
            <a:ext cx="5702532" cy="403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772119"/>
            <a:ext cx="6192688" cy="411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632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981075"/>
            <a:ext cx="8915400" cy="489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59393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680</Words>
  <Application>Microsoft Office PowerPoint</Application>
  <PresentationFormat>Экран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Исполнение поручения ДЗТО от  31.12.2019 № 127/31 актуализация «Порядка проведения внутреннего контроля качества и безопасности медицинской деятельности» на соответствие требованиям приказа Минздрава России от 07.06.2019 № 381н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поручения ДЗТО от  31.12.2019 № 127/31 актуализация «Порядка проведения внутреннего контроля качества и безопасности медицинской деятельности» на соответствие требованиям приказа Минздрава России от 07.06.2019 № 381н </dc:title>
  <dc:creator>Толкачева А.Г.</dc:creator>
  <cp:lastModifiedBy>Tolkacheva_AG</cp:lastModifiedBy>
  <cp:revision>18</cp:revision>
  <dcterms:created xsi:type="dcterms:W3CDTF">2020-01-28T08:39:20Z</dcterms:created>
  <dcterms:modified xsi:type="dcterms:W3CDTF">2020-01-29T05:50:51Z</dcterms:modified>
</cp:coreProperties>
</file>